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9" r:id="rId3"/>
    <p:sldId id="300" r:id="rId4"/>
    <p:sldId id="283" r:id="rId5"/>
    <p:sldId id="279" r:id="rId6"/>
    <p:sldId id="285" r:id="rId7"/>
    <p:sldId id="286" r:id="rId8"/>
    <p:sldId id="287" r:id="rId9"/>
    <p:sldId id="272" r:id="rId10"/>
    <p:sldId id="280" r:id="rId11"/>
    <p:sldId id="288" r:id="rId12"/>
    <p:sldId id="289" r:id="rId13"/>
    <p:sldId id="290" r:id="rId14"/>
    <p:sldId id="291" r:id="rId15"/>
    <p:sldId id="257" r:id="rId16"/>
    <p:sldId id="271" r:id="rId17"/>
    <p:sldId id="322" r:id="rId18"/>
    <p:sldId id="274" r:id="rId19"/>
    <p:sldId id="276" r:id="rId20"/>
    <p:sldId id="277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93" r:id="rId37"/>
    <p:sldId id="294" r:id="rId38"/>
    <p:sldId id="295" r:id="rId39"/>
    <p:sldId id="296" r:id="rId40"/>
    <p:sldId id="297" r:id="rId41"/>
    <p:sldId id="298" r:id="rId42"/>
    <p:sldId id="318" r:id="rId43"/>
    <p:sldId id="323" r:id="rId44"/>
    <p:sldId id="324" r:id="rId45"/>
    <p:sldId id="321" r:id="rId46"/>
    <p:sldId id="316" r:id="rId47"/>
    <p:sldId id="317" r:id="rId48"/>
    <p:sldId id="270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D6E"/>
    <a:srgbClr val="6D3C15"/>
    <a:srgbClr val="4A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6" autoAdjust="0"/>
    <p:restoredTop sz="93605" autoAdjust="0"/>
  </p:normalViewPr>
  <p:slideViewPr>
    <p:cSldViewPr>
      <p:cViewPr>
        <p:scale>
          <a:sx n="75" d="100"/>
          <a:sy n="75" d="100"/>
        </p:scale>
        <p:origin x="83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8155-0574-4D11-8772-E54C44DCBD68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7B16-F02B-43F1-B93B-D64CE6E64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6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5408-050D-40DA-BD80-C4E95AAA68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2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C7B16-F02B-43F1-B93B-D64CE6E649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5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7B16-F02B-43F1-B93B-D64CE6E649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0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142859" y="-3771900"/>
            <a:ext cx="36571429" cy="17669129"/>
            <a:chOff x="-9000613" y="-5816330"/>
            <a:chExt cx="36571429" cy="2322123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00613" y="-5816330"/>
              <a:ext cx="36571429" cy="23221239"/>
            </a:xfrm>
            <a:prstGeom prst="rect">
              <a:avLst/>
            </a:prstGeom>
          </p:spPr>
        </p:pic>
        <p:pic>
          <p:nvPicPr>
            <p:cNvPr id="13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92171"/>
              <a:ext cx="18285714" cy="12538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71428" y="5658155"/>
            <a:ext cx="1354285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김소연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신치윤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유민상</a:t>
            </a:r>
            <a:endParaRPr lang="en-US" altLang="ko-KR" sz="3600" kern="0" spc="-1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sz="3600" kern="0" spc="-100" dirty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r>
              <a:rPr 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23484"/>
            <a:ext cx="7212698" cy="3238095"/>
          </a:xfrm>
          <a:prstGeom prst="rect">
            <a:avLst/>
          </a:prstGeom>
        </p:spPr>
      </p:pic>
      <p:grpSp>
        <p:nvGrpSpPr>
          <p:cNvPr id="1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5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81200" y="880032"/>
            <a:ext cx="13563600" cy="8158521"/>
            <a:chOff x="236544" y="666750"/>
            <a:chExt cx="16693853" cy="19564353"/>
          </a:xfrm>
        </p:grpSpPr>
        <p:grpSp>
          <p:nvGrpSpPr>
            <p:cNvPr id="10" name="그룹 9"/>
            <p:cNvGrpSpPr/>
            <p:nvPr/>
          </p:nvGrpSpPr>
          <p:grpSpPr>
            <a:xfrm>
              <a:off x="236546" y="7658100"/>
              <a:ext cx="16693851" cy="12573003"/>
              <a:chOff x="381689" y="2933700"/>
              <a:chExt cx="16693851" cy="12573003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l="2127" t="18519" r="6591" b="8148"/>
              <a:stretch/>
            </p:blipFill>
            <p:spPr>
              <a:xfrm>
                <a:off x="381689" y="2933700"/>
                <a:ext cx="16693851" cy="75438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5"/>
              <a:srcRect l="2541" t="19260" r="6670" b="25926"/>
              <a:stretch/>
            </p:blipFill>
            <p:spPr>
              <a:xfrm>
                <a:off x="471924" y="9867902"/>
                <a:ext cx="16603616" cy="5638801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2127" t="21111" r="6591" b="7222"/>
            <a:stretch/>
          </p:blipFill>
          <p:spPr>
            <a:xfrm>
              <a:off x="236544" y="666750"/>
              <a:ext cx="16693853" cy="7372351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094FCAAD-EED8-6BB5-67A0-2AEFB395D15C}"/>
              </a:ext>
            </a:extLst>
          </p:cNvPr>
          <p:cNvSpPr txBox="1">
            <a:spLocks/>
          </p:cNvSpPr>
          <p:nvPr/>
        </p:nvSpPr>
        <p:spPr>
          <a:xfrm>
            <a:off x="990600" y="191651"/>
            <a:ext cx="838676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Gantt Chart</a:t>
            </a:r>
            <a:r>
              <a:rPr lang="ko-KR" altLang="en-US" sz="3600" b="1" dirty="0" err="1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36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일정 관리</a:t>
            </a:r>
          </a:p>
        </p:txBody>
      </p:sp>
      <p:pic>
        <p:nvPicPr>
          <p:cNvPr id="7" name="그래픽 6" descr="곰 발바닥 단색으로 채워진">
            <a:extLst>
              <a:ext uri="{FF2B5EF4-FFF2-40B4-BE49-F238E27FC236}">
                <a16:creationId xmlns:a16="http://schemas.microsoft.com/office/drawing/2014/main" id="{03B82C33-0678-288C-124D-93C505E768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603" y="227979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272183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비회원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2182" y="3806156"/>
            <a:ext cx="360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검색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보기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 err="1">
                <a:solidFill>
                  <a:srgbClr val="464646"/>
                </a:solidFill>
                <a:ea typeface="한컴 윤고딕 230" panose="02020603020101020101" pitchFamily="18" charset="-127"/>
              </a:rPr>
              <a:t>메인페이지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 메뉴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/>
            </a:r>
            <a:b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</a:b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294530" y="2445842"/>
            <a:ext cx="1945935" cy="690833"/>
          </a:xfrm>
          <a:prstGeom prst="rightArrow">
            <a:avLst/>
          </a:prstGeom>
          <a:solidFill>
            <a:srgbClr val="CDC1B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직사각형 1"/>
          <p:cNvSpPr/>
          <p:nvPr/>
        </p:nvSpPr>
        <p:spPr>
          <a:xfrm>
            <a:off x="2162184" y="1370927"/>
            <a:ext cx="24352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ko-KR" altLang="en-US" sz="27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18666" y="6230737"/>
            <a:ext cx="9787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용어정리</a:t>
            </a: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절차를 거치지 않고 사이트를 이용하는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권한으로 상품 관리 및 게시판 관리하는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사이트 내에서 회원가입 절차를 거쳐 가입한 이용자로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기능을 제외하고는 사이트 기능을 자유롭게 이용 가능하다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935192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회원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35192" y="3810633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장바구니 이용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주문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</a:rPr>
              <a:t>QNA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질문 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1:1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문의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리뷰 작성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272183" y="574658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관리자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2183" y="7431065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관리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매출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7D35C0E-415E-5813-3291-CAD6CE7CA527}"/>
              </a:ext>
            </a:extLst>
          </p:cNvPr>
          <p:cNvSpPr txBox="1">
            <a:spLocks/>
          </p:cNvSpPr>
          <p:nvPr/>
        </p:nvSpPr>
        <p:spPr>
          <a:xfrm>
            <a:off x="1277690" y="496769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6.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5" name="그래픽 4" descr="곰 발바닥 단색으로 채워진">
            <a:extLst>
              <a:ext uri="{FF2B5EF4-FFF2-40B4-BE49-F238E27FC236}">
                <a16:creationId xmlns:a16="http://schemas.microsoft.com/office/drawing/2014/main" id="{5E471643-DA44-495A-9A85-EDB34F6E63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3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cxnSp>
        <p:nvCxnSpPr>
          <p:cNvPr id="347" name="직선 연결선 346"/>
          <p:cNvCxnSpPr>
            <a:endCxn id="180" idx="6"/>
          </p:cNvCxnSpPr>
          <p:nvPr/>
        </p:nvCxnSpPr>
        <p:spPr>
          <a:xfrm flipH="1" flipV="1">
            <a:off x="7484440" y="3717118"/>
            <a:ext cx="9642178" cy="838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/>
          <p:cNvCxnSpPr>
            <a:endCxn id="249" idx="7"/>
          </p:cNvCxnSpPr>
          <p:nvPr/>
        </p:nvCxnSpPr>
        <p:spPr>
          <a:xfrm flipH="1">
            <a:off x="8792260" y="4561847"/>
            <a:ext cx="8334359" cy="515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 flipH="1">
            <a:off x="15265416" y="4556018"/>
            <a:ext cx="1866753" cy="2697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2357349" y="6888741"/>
            <a:ext cx="5370077" cy="314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endCxn id="270" idx="2"/>
          </p:cNvCxnSpPr>
          <p:nvPr/>
        </p:nvCxnSpPr>
        <p:spPr>
          <a:xfrm flipV="1">
            <a:off x="2338393" y="5295900"/>
            <a:ext cx="8114447" cy="16158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endCxn id="249" idx="2"/>
          </p:cNvCxnSpPr>
          <p:nvPr/>
        </p:nvCxnSpPr>
        <p:spPr>
          <a:xfrm flipV="1">
            <a:off x="2365371" y="5260763"/>
            <a:ext cx="5497424" cy="1627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/>
          <p:nvPr/>
        </p:nvCxnSpPr>
        <p:spPr>
          <a:xfrm flipV="1">
            <a:off x="2365371" y="3737364"/>
            <a:ext cx="8226429" cy="3151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flipV="1">
            <a:off x="2338393" y="3831996"/>
            <a:ext cx="7262203" cy="3064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endCxn id="181" idx="2"/>
          </p:cNvCxnSpPr>
          <p:nvPr/>
        </p:nvCxnSpPr>
        <p:spPr>
          <a:xfrm>
            <a:off x="2527777" y="1840586"/>
            <a:ext cx="5100205" cy="1527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82" idx="2"/>
          </p:cNvCxnSpPr>
          <p:nvPr/>
        </p:nvCxnSpPr>
        <p:spPr>
          <a:xfrm>
            <a:off x="2527777" y="1840586"/>
            <a:ext cx="5098418" cy="2162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2532322" y="1847237"/>
            <a:ext cx="3875030" cy="1890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>
            <a:endCxn id="274" idx="2"/>
          </p:cNvCxnSpPr>
          <p:nvPr/>
        </p:nvCxnSpPr>
        <p:spPr>
          <a:xfrm flipV="1">
            <a:off x="2359634" y="4715940"/>
            <a:ext cx="1159078" cy="21730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V="1">
            <a:off x="2527777" y="1390276"/>
            <a:ext cx="829560" cy="450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>
            <a:endCxn id="233" idx="2"/>
          </p:cNvCxnSpPr>
          <p:nvPr/>
        </p:nvCxnSpPr>
        <p:spPr>
          <a:xfrm>
            <a:off x="2527777" y="1840586"/>
            <a:ext cx="1473616" cy="27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208" idx="2"/>
          </p:cNvCxnSpPr>
          <p:nvPr/>
        </p:nvCxnSpPr>
        <p:spPr>
          <a:xfrm>
            <a:off x="2527777" y="1838358"/>
            <a:ext cx="1702804" cy="888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>
            <a:endCxn id="233" idx="2"/>
          </p:cNvCxnSpPr>
          <p:nvPr/>
        </p:nvCxnSpPr>
        <p:spPr>
          <a:xfrm flipV="1">
            <a:off x="2346993" y="2117053"/>
            <a:ext cx="1654400" cy="4801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endCxn id="208" idx="2"/>
          </p:cNvCxnSpPr>
          <p:nvPr/>
        </p:nvCxnSpPr>
        <p:spPr>
          <a:xfrm flipV="1">
            <a:off x="2349950" y="2726949"/>
            <a:ext cx="1880631" cy="4199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/>
          <p:cNvCxnSpPr>
            <a:endCxn id="192" idx="2"/>
          </p:cNvCxnSpPr>
          <p:nvPr/>
        </p:nvCxnSpPr>
        <p:spPr>
          <a:xfrm flipV="1">
            <a:off x="2349950" y="3683275"/>
            <a:ext cx="1185421" cy="3228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792699" y="894135"/>
            <a:ext cx="13993167" cy="7906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533294" y="4252036"/>
            <a:ext cx="566975" cy="907224"/>
            <a:chOff x="971600" y="2362099"/>
            <a:chExt cx="324000" cy="691249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42" name="타원 14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43" name="직선 연결선 14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>
                <a:stCxn id="14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1005100" y="2818841"/>
              <a:ext cx="286905" cy="234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user</a:t>
              </a:r>
              <a:endParaRPr lang="ko-KR" altLang="en-US" sz="1400" dirty="0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1425169" y="1547884"/>
            <a:ext cx="1090363" cy="914465"/>
            <a:chOff x="791022" y="2362099"/>
            <a:chExt cx="691062" cy="772773"/>
          </a:xfrm>
        </p:grpSpPr>
        <p:grpSp>
          <p:nvGrpSpPr>
            <p:cNvPr id="148" name="그룹 147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1" name="직선 연결선 150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50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91022" y="2874784"/>
              <a:ext cx="691062" cy="26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nonmember</a:t>
              </a:r>
              <a:endParaRPr lang="ko-KR" altLang="en-US" sz="14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562880" y="6651927"/>
            <a:ext cx="806632" cy="963037"/>
            <a:chOff x="878355" y="2362099"/>
            <a:chExt cx="510491" cy="812634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8" name="타원 157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9" name="직선 연결선 158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>
                <a:stCxn id="158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878355" y="2915023"/>
              <a:ext cx="510491" cy="259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member</a:t>
              </a:r>
              <a:endParaRPr lang="ko-KR" altLang="en-US" sz="1400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 flipV="1">
            <a:off x="766085" y="5167596"/>
            <a:ext cx="813952" cy="1499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H="1">
            <a:off x="766085" y="2432096"/>
            <a:ext cx="722802" cy="161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17225770" y="4063093"/>
            <a:ext cx="644727" cy="1149724"/>
            <a:chOff x="958501" y="2362099"/>
            <a:chExt cx="342153" cy="813537"/>
          </a:xfrm>
        </p:grpSpPr>
        <p:grpSp>
          <p:nvGrpSpPr>
            <p:cNvPr id="170" name="그룹 16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2" name="타원 17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73" name="직선 연결선 17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>
                <a:stCxn id="17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/>
            <p:cNvSpPr txBox="1"/>
            <p:nvPr/>
          </p:nvSpPr>
          <p:spPr>
            <a:xfrm>
              <a:off x="958501" y="2957855"/>
              <a:ext cx="342153" cy="217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admin</a:t>
              </a:r>
            </a:p>
          </p:txBody>
        </p:sp>
      </p:grpSp>
      <p:sp>
        <p:nvSpPr>
          <p:cNvPr id="20" name="타원 19"/>
          <p:cNvSpPr/>
          <p:nvPr/>
        </p:nvSpPr>
        <p:spPr>
          <a:xfrm>
            <a:off x="3357337" y="1183254"/>
            <a:ext cx="1218312" cy="414043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회원가입</a:t>
            </a:r>
          </a:p>
        </p:txBody>
      </p:sp>
      <p:sp>
        <p:nvSpPr>
          <p:cNvPr id="180" name="타원 179"/>
          <p:cNvSpPr/>
          <p:nvPr/>
        </p:nvSpPr>
        <p:spPr>
          <a:xfrm>
            <a:off x="6395504" y="3511639"/>
            <a:ext cx="1088936" cy="41095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로그인</a:t>
            </a:r>
          </a:p>
        </p:txBody>
      </p:sp>
      <p:sp>
        <p:nvSpPr>
          <p:cNvPr id="181" name="타원 180"/>
          <p:cNvSpPr/>
          <p:nvPr/>
        </p:nvSpPr>
        <p:spPr>
          <a:xfrm>
            <a:off x="7627982" y="3147288"/>
            <a:ext cx="1149019" cy="441166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비밀번호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2" name="타원 181"/>
          <p:cNvSpPr/>
          <p:nvPr/>
        </p:nvSpPr>
        <p:spPr>
          <a:xfrm>
            <a:off x="7626195" y="3773657"/>
            <a:ext cx="1092106" cy="4581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아이디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3" name="타원 182"/>
          <p:cNvSpPr/>
          <p:nvPr/>
        </p:nvSpPr>
        <p:spPr>
          <a:xfrm>
            <a:off x="8948847" y="3501509"/>
            <a:ext cx="1197227" cy="43744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정보수정</a:t>
            </a:r>
          </a:p>
        </p:txBody>
      </p:sp>
      <p:sp>
        <p:nvSpPr>
          <p:cNvPr id="184" name="타원 183"/>
          <p:cNvSpPr/>
          <p:nvPr/>
        </p:nvSpPr>
        <p:spPr>
          <a:xfrm>
            <a:off x="10414556" y="3489586"/>
            <a:ext cx="1142693" cy="46129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회원탈퇴</a:t>
            </a:r>
          </a:p>
        </p:txBody>
      </p:sp>
      <p:sp>
        <p:nvSpPr>
          <p:cNvPr id="185" name="타원 184"/>
          <p:cNvSpPr/>
          <p:nvPr/>
        </p:nvSpPr>
        <p:spPr>
          <a:xfrm>
            <a:off x="7616219" y="6947480"/>
            <a:ext cx="1455724" cy="43086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364260" y="7875367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답변도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6509" y="751360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3535371" y="3469523"/>
            <a:ext cx="1094181" cy="42750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상품주문</a:t>
            </a:r>
          </a:p>
        </p:txBody>
      </p:sp>
      <p:sp>
        <p:nvSpPr>
          <p:cNvPr id="193" name="타원 192"/>
          <p:cNvSpPr/>
          <p:nvPr/>
        </p:nvSpPr>
        <p:spPr>
          <a:xfrm>
            <a:off x="3498100" y="6231061"/>
            <a:ext cx="1417785" cy="46223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주문내역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3597392" y="5757081"/>
            <a:ext cx="1219200" cy="38617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등급보기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0491501" y="1252742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FAQ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3513636" y="7318524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3502079" y="6781100"/>
            <a:ext cx="1409826" cy="48978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230581" y="2472685"/>
            <a:ext cx="821490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상품검색</a:t>
            </a:r>
          </a:p>
        </p:txBody>
      </p:sp>
      <p:sp>
        <p:nvSpPr>
          <p:cNvPr id="220" name="타원 219"/>
          <p:cNvSpPr/>
          <p:nvPr/>
        </p:nvSpPr>
        <p:spPr>
          <a:xfrm>
            <a:off x="7918758" y="1874770"/>
            <a:ext cx="1153185" cy="39930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리뷰보기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5309268" y="208546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014295" y="1840056"/>
            <a:ext cx="1153979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상품상세조회</a:t>
            </a:r>
          </a:p>
        </p:txBody>
      </p:sp>
      <p:sp>
        <p:nvSpPr>
          <p:cNvPr id="231" name="TextBox 230"/>
          <p:cNvSpPr txBox="1"/>
          <p:nvPr/>
        </p:nvSpPr>
        <p:spPr>
          <a:xfrm rot="20253316">
            <a:off x="5392381" y="241490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3513636" y="7848991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적립금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쿠폰정보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4001393" y="1862789"/>
            <a:ext cx="1151321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상품목록조회</a:t>
            </a:r>
          </a:p>
        </p:txBody>
      </p:sp>
      <p:sp>
        <p:nvSpPr>
          <p:cNvPr id="241" name="타원 240"/>
          <p:cNvSpPr/>
          <p:nvPr/>
        </p:nvSpPr>
        <p:spPr>
          <a:xfrm>
            <a:off x="13727976" y="3713277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상품등록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155147" y="20655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9" name="타원 248"/>
          <p:cNvSpPr/>
          <p:nvPr/>
        </p:nvSpPr>
        <p:spPr>
          <a:xfrm>
            <a:off x="7862795" y="5001029"/>
            <a:ext cx="1088936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게시판</a:t>
            </a:r>
          </a:p>
        </p:txBody>
      </p:sp>
      <p:sp>
        <p:nvSpPr>
          <p:cNvPr id="250" name="타원 249"/>
          <p:cNvSpPr/>
          <p:nvPr/>
        </p:nvSpPr>
        <p:spPr>
          <a:xfrm>
            <a:off x="7391400" y="6022033"/>
            <a:ext cx="2046394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663059" y="561356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3" name="타원 252"/>
          <p:cNvSpPr/>
          <p:nvPr/>
        </p:nvSpPr>
        <p:spPr>
          <a:xfrm>
            <a:off x="14042717" y="1184186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공지사항</a:t>
            </a:r>
          </a:p>
        </p:txBody>
      </p:sp>
      <p:grpSp>
        <p:nvGrpSpPr>
          <p:cNvPr id="993" name="그룹 992"/>
          <p:cNvGrpSpPr/>
          <p:nvPr/>
        </p:nvGrpSpPr>
        <p:grpSpPr>
          <a:xfrm>
            <a:off x="13234996" y="5273610"/>
            <a:ext cx="2391699" cy="1144817"/>
            <a:chOff x="13524026" y="4990225"/>
            <a:chExt cx="2391699" cy="1144817"/>
          </a:xfrm>
          <a:solidFill>
            <a:srgbClr val="6D3C15"/>
          </a:solidFill>
        </p:grpSpPr>
        <p:sp>
          <p:nvSpPr>
            <p:cNvPr id="242" name="타원 241"/>
            <p:cNvSpPr/>
            <p:nvPr/>
          </p:nvSpPr>
          <p:spPr>
            <a:xfrm>
              <a:off x="13524026" y="5715001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상품수정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43" name="타원 242"/>
            <p:cNvSpPr/>
            <p:nvPr/>
          </p:nvSpPr>
          <p:spPr>
            <a:xfrm>
              <a:off x="14793341" y="5710907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상품삭제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14017006" y="4990225"/>
              <a:ext cx="1122384" cy="424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상품조회</a:t>
              </a:r>
              <a:endParaRPr lang="en-US" altLang="ko-KR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14280935" y="5462861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70" name="타원 269"/>
          <p:cNvSpPr/>
          <p:nvPr/>
        </p:nvSpPr>
        <p:spPr>
          <a:xfrm>
            <a:off x="10452840" y="5085879"/>
            <a:ext cx="1282932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</a:t>
            </a:r>
          </a:p>
        </p:txBody>
      </p:sp>
      <p:sp>
        <p:nvSpPr>
          <p:cNvPr id="272" name="타원 271"/>
          <p:cNvSpPr/>
          <p:nvPr/>
        </p:nvSpPr>
        <p:spPr>
          <a:xfrm>
            <a:off x="10207828" y="6022033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</a:p>
        </p:txBody>
      </p:sp>
      <p:sp>
        <p:nvSpPr>
          <p:cNvPr id="274" name="타원 273"/>
          <p:cNvSpPr/>
          <p:nvPr/>
        </p:nvSpPr>
        <p:spPr>
          <a:xfrm>
            <a:off x="3518712" y="4510818"/>
            <a:ext cx="1142724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5" name="타원 284"/>
          <p:cNvSpPr/>
          <p:nvPr/>
        </p:nvSpPr>
        <p:spPr>
          <a:xfrm>
            <a:off x="5280899" y="4543884"/>
            <a:ext cx="1831803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 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575649" y="447811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1" name="그룹 990"/>
          <p:cNvGrpSpPr/>
          <p:nvPr/>
        </p:nvGrpSpPr>
        <p:grpSpPr>
          <a:xfrm>
            <a:off x="13610251" y="7043383"/>
            <a:ext cx="2696549" cy="1140633"/>
            <a:chOff x="13572488" y="2618696"/>
            <a:chExt cx="2696549" cy="1140633"/>
          </a:xfrm>
          <a:solidFill>
            <a:srgbClr val="6D3C15"/>
          </a:solidFill>
        </p:grpSpPr>
        <p:sp>
          <p:nvSpPr>
            <p:cNvPr id="294" name="TextBox 293"/>
            <p:cNvSpPr txBox="1"/>
            <p:nvPr/>
          </p:nvSpPr>
          <p:spPr>
            <a:xfrm>
              <a:off x="14466249" y="3092634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39" name="타원 238"/>
            <p:cNvSpPr/>
            <p:nvPr/>
          </p:nvSpPr>
          <p:spPr>
            <a:xfrm>
              <a:off x="13572488" y="3339288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일별</a:t>
              </a: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4204044" y="2618696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매출통계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14842284" y="3321918"/>
              <a:ext cx="1426753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카테고리별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1476679" y="56100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28" name="직선 연결선 327"/>
          <p:cNvCxnSpPr>
            <a:endCxn id="194" idx="2"/>
          </p:cNvCxnSpPr>
          <p:nvPr/>
        </p:nvCxnSpPr>
        <p:spPr>
          <a:xfrm flipV="1">
            <a:off x="2357349" y="5950167"/>
            <a:ext cx="1240043" cy="93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>
            <a:endCxn id="193" idx="2"/>
          </p:cNvCxnSpPr>
          <p:nvPr/>
        </p:nvCxnSpPr>
        <p:spPr>
          <a:xfrm flipV="1">
            <a:off x="2338393" y="6462176"/>
            <a:ext cx="1159707" cy="442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197" idx="2"/>
          </p:cNvCxnSpPr>
          <p:nvPr/>
        </p:nvCxnSpPr>
        <p:spPr>
          <a:xfrm>
            <a:off x="2349950" y="6896151"/>
            <a:ext cx="1152129" cy="129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/>
          <p:cNvCxnSpPr>
            <a:endCxn id="196" idx="2"/>
          </p:cNvCxnSpPr>
          <p:nvPr/>
        </p:nvCxnSpPr>
        <p:spPr>
          <a:xfrm>
            <a:off x="2338393" y="6896151"/>
            <a:ext cx="1175243" cy="66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>
            <a:endCxn id="232" idx="2"/>
          </p:cNvCxnSpPr>
          <p:nvPr/>
        </p:nvCxnSpPr>
        <p:spPr>
          <a:xfrm>
            <a:off x="2349950" y="6904928"/>
            <a:ext cx="1163686" cy="1186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endCxn id="262" idx="6"/>
          </p:cNvCxnSpPr>
          <p:nvPr/>
        </p:nvCxnSpPr>
        <p:spPr>
          <a:xfrm flipH="1">
            <a:off x="14850360" y="4556018"/>
            <a:ext cx="2281809" cy="929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endCxn id="241" idx="6"/>
          </p:cNvCxnSpPr>
          <p:nvPr/>
        </p:nvCxnSpPr>
        <p:spPr>
          <a:xfrm flipH="1" flipV="1">
            <a:off x="14850360" y="3923298"/>
            <a:ext cx="2276258" cy="629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>
            <a:endCxn id="253" idx="6"/>
          </p:cNvCxnSpPr>
          <p:nvPr/>
        </p:nvCxnSpPr>
        <p:spPr>
          <a:xfrm flipH="1" flipV="1">
            <a:off x="15165101" y="1394207"/>
            <a:ext cx="1970776" cy="31585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>
            <a:endCxn id="270" idx="6"/>
          </p:cNvCxnSpPr>
          <p:nvPr/>
        </p:nvCxnSpPr>
        <p:spPr>
          <a:xfrm flipH="1">
            <a:off x="11735772" y="4569257"/>
            <a:ext cx="5390846" cy="72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/>
          <p:nvPr/>
        </p:nvCxnSpPr>
        <p:spPr>
          <a:xfrm flipH="1" flipV="1">
            <a:off x="11601014" y="1470323"/>
            <a:ext cx="5499557" cy="30712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436" name="그룹 1007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37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cxnSp>
        <p:nvCxnSpPr>
          <p:cNvPr id="133" name="직선 화살표 연결선 132"/>
          <p:cNvCxnSpPr>
            <a:stCxn id="208" idx="6"/>
          </p:cNvCxnSpPr>
          <p:nvPr/>
        </p:nvCxnSpPr>
        <p:spPr>
          <a:xfrm flipV="1">
            <a:off x="5052071" y="2287614"/>
            <a:ext cx="984469" cy="4393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54102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/>
          <p:nvPr/>
        </p:nvCxnSpPr>
        <p:spPr>
          <a:xfrm>
            <a:off x="72390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4697681" y="4785887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>
            <a:off x="11135927" y="5530922"/>
            <a:ext cx="12464" cy="35913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8418758" y="5530922"/>
            <a:ext cx="10461" cy="30142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/>
          <p:nvPr/>
        </p:nvCxnSpPr>
        <p:spPr>
          <a:xfrm>
            <a:off x="8305800" y="7451370"/>
            <a:ext cx="10246" cy="2952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13808841" y="5690118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 flipH="1">
            <a:off x="14241807" y="7420329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/>
          <p:nvPr/>
        </p:nvCxnSpPr>
        <p:spPr>
          <a:xfrm>
            <a:off x="14748047" y="56978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>
            <a:off x="15321152" y="74241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/>
          <p:cNvSpPr/>
          <p:nvPr/>
        </p:nvSpPr>
        <p:spPr>
          <a:xfrm>
            <a:off x="13660108" y="2197449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4928959" y="1785504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90" name="직선 화살표 연결선 189"/>
          <p:cNvCxnSpPr/>
          <p:nvPr/>
        </p:nvCxnSpPr>
        <p:spPr>
          <a:xfrm>
            <a:off x="14603909" y="1689364"/>
            <a:ext cx="10569" cy="45697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/>
          <p:cNvSpPr/>
          <p:nvPr/>
        </p:nvSpPr>
        <p:spPr>
          <a:xfrm>
            <a:off x="10235543" y="2255705"/>
            <a:ext cx="1879002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1355495" y="1847237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2" name="직선 화살표 연결선 201"/>
          <p:cNvCxnSpPr/>
          <p:nvPr/>
        </p:nvCxnSpPr>
        <p:spPr>
          <a:xfrm flipH="1">
            <a:off x="11148391" y="1669727"/>
            <a:ext cx="2367" cy="52445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타원 202"/>
          <p:cNvSpPr/>
          <p:nvPr/>
        </p:nvSpPr>
        <p:spPr>
          <a:xfrm>
            <a:off x="5715939" y="6376632"/>
            <a:ext cx="1244523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문의상품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4" name="직선 화살표 연결선 203"/>
          <p:cNvCxnSpPr/>
          <p:nvPr/>
        </p:nvCxnSpPr>
        <p:spPr>
          <a:xfrm flipV="1">
            <a:off x="6972977" y="6393708"/>
            <a:ext cx="356489" cy="1607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6595500" y="612873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include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50934-0DA1-7CD2-9A3D-89893503441A}"/>
              </a:ext>
            </a:extLst>
          </p:cNvPr>
          <p:cNvSpPr txBox="1">
            <a:spLocks/>
          </p:cNvSpPr>
          <p:nvPr/>
        </p:nvSpPr>
        <p:spPr>
          <a:xfrm>
            <a:off x="492243" y="180067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BE8D6E"/>
                </a:solidFill>
              </a:rPr>
              <a:t>7. </a:t>
            </a:r>
            <a:r>
              <a:rPr lang="ko-KR" altLang="en-US" sz="3200" b="1" dirty="0" err="1">
                <a:solidFill>
                  <a:srgbClr val="BE8D6E"/>
                </a:solidFill>
              </a:rPr>
              <a:t>유스케이스</a:t>
            </a:r>
            <a:r>
              <a:rPr lang="ko-KR" altLang="en-US" sz="3200" b="1" dirty="0">
                <a:solidFill>
                  <a:srgbClr val="BE8D6E"/>
                </a:solidFill>
              </a:rPr>
              <a:t> 다이어그램 </a:t>
            </a:r>
            <a:r>
              <a:rPr lang="en-US" altLang="ko-KR" sz="3200" b="1" dirty="0">
                <a:solidFill>
                  <a:srgbClr val="BE8D6E"/>
                </a:solidFill>
              </a:rPr>
              <a:t>(</a:t>
            </a:r>
            <a:r>
              <a:rPr lang="en-US" altLang="ko-KR" sz="3200" b="1" dirty="0" err="1">
                <a:solidFill>
                  <a:srgbClr val="BE8D6E"/>
                </a:solidFill>
              </a:rPr>
              <a:t>usecase</a:t>
            </a:r>
            <a:r>
              <a:rPr lang="en-US" altLang="ko-KR" sz="3200" b="1" dirty="0">
                <a:solidFill>
                  <a:srgbClr val="BE8D6E"/>
                </a:solidFill>
              </a:rPr>
              <a:t> diagram)</a:t>
            </a:r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1A2C8C80-2CE6-1743-44CF-B51BBCBB82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19812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7338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4864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628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42" idx="2"/>
          </p:cNvCxnSpPr>
          <p:nvPr/>
        </p:nvCxnSpPr>
        <p:spPr>
          <a:xfrm>
            <a:off x="8908992" y="1866900"/>
            <a:ext cx="6408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2"/>
          </p:cNvCxnSpPr>
          <p:nvPr/>
        </p:nvCxnSpPr>
        <p:spPr>
          <a:xfrm>
            <a:off x="10648776" y="1866900"/>
            <a:ext cx="19224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4" idx="2"/>
          </p:cNvCxnSpPr>
          <p:nvPr/>
        </p:nvCxnSpPr>
        <p:spPr>
          <a:xfrm>
            <a:off x="12388560" y="1866900"/>
            <a:ext cx="3204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5" idx="2"/>
          </p:cNvCxnSpPr>
          <p:nvPr/>
        </p:nvCxnSpPr>
        <p:spPr>
          <a:xfrm>
            <a:off x="14128345" y="1866900"/>
            <a:ext cx="44855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58496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1920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방문이용자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5898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698768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438552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목록 및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상세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78336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상품검색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91812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장바구니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165790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상품주문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3397689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마이페이지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13747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게시판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12875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347087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06064" y="20925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회원정보입력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018200" y="191920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1-1.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아이디</a:t>
            </a:r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이메일 </a:t>
            </a:r>
            <a:endParaRPr lang="en-US" altLang="ko-KR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</a:t>
            </a:r>
            <a:r>
              <a:rPr lang="ko-KR" altLang="en-US" sz="12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중복체크</a:t>
            </a:r>
            <a:endParaRPr lang="ko-KR" altLang="en-US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9452" y="2501785"/>
            <a:ext cx="464694" cy="165349"/>
          </a:xfrm>
          <a:prstGeom prst="rect">
            <a:avLst/>
          </a:prstGeom>
          <a:solidFill>
            <a:schemeClr val="bg1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구부러진 연결선 75"/>
          <p:cNvCxnSpPr>
            <a:stCxn id="71" idx="0"/>
            <a:endCxn id="10" idx="3"/>
          </p:cNvCxnSpPr>
          <p:nvPr/>
        </p:nvCxnSpPr>
        <p:spPr>
          <a:xfrm rot="16200000" flipH="1">
            <a:off x="3904036" y="2224351"/>
            <a:ext cx="184160" cy="536059"/>
          </a:xfrm>
          <a:prstGeom prst="curvedConnector4">
            <a:avLst>
              <a:gd name="adj1" fmla="val -124131"/>
              <a:gd name="adj2" fmla="val 14264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/>
          <p:cNvCxnSpPr/>
          <p:nvPr/>
        </p:nvCxnSpPr>
        <p:spPr>
          <a:xfrm>
            <a:off x="2438400" y="24923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>
            <a:off x="2438400" y="26447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106064" y="27783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612875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105401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2461978" y="3543300"/>
            <a:ext cx="24674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2475255" y="3704138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264865" y="3151191"/>
            <a:ext cx="8883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917682" y="3796662"/>
            <a:ext cx="17219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회원정보확인승인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1612875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781800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2527777" y="44577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2527777" y="46101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908118" y="4100924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조회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926041" y="4686300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1612875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8527991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2527777" y="52959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H="1">
            <a:off x="2527777" y="54483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157345" y="4922557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검색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153238" y="5529932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6778768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0267775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6" name="직선 화살표 연결선 1015"/>
          <p:cNvCxnSpPr/>
          <p:nvPr/>
        </p:nvCxnSpPr>
        <p:spPr>
          <a:xfrm>
            <a:off x="7620000" y="6031136"/>
            <a:ext cx="2514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7652844" y="6183536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0940736" y="632233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8033571" y="6247639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확인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10277388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2006339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7" name="그룹 1016"/>
          <p:cNvGrpSpPr/>
          <p:nvPr/>
        </p:nvGrpSpPr>
        <p:grpSpPr>
          <a:xfrm>
            <a:off x="11091939" y="6672237"/>
            <a:ext cx="838200" cy="152400"/>
            <a:chOff x="9436029" y="3174957"/>
            <a:chExt cx="838200" cy="152400"/>
          </a:xfrm>
        </p:grpSpPr>
        <p:cxnSp>
          <p:nvCxnSpPr>
            <p:cNvPr id="161" name="직선 화살표 연결선 160"/>
            <p:cNvCxnSpPr/>
            <p:nvPr/>
          </p:nvCxnSpPr>
          <p:spPr>
            <a:xfrm>
              <a:off x="9436029" y="31749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 rot="10800000">
              <a:off x="9436029" y="33273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8033571" y="5676900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담기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0940736" y="7045523"/>
            <a:ext cx="15456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 확인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1612875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13770781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9" name="직선 화살표 연결선 1018"/>
          <p:cNvCxnSpPr/>
          <p:nvPr/>
        </p:nvCxnSpPr>
        <p:spPr>
          <a:xfrm>
            <a:off x="2475255" y="7429500"/>
            <a:ext cx="11164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flipH="1">
            <a:off x="2462503" y="7581900"/>
            <a:ext cx="1117729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505200" y="7045523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11.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505200" y="7658100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12.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확인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612875" y="808267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15468600" y="80830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2475255" y="8191500"/>
            <a:ext cx="12840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2462504" y="8343900"/>
            <a:ext cx="1285369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9167205" y="8428387"/>
            <a:ext cx="13789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게시판 확인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44000" y="7811988"/>
            <a:ext cx="43540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글 작성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답글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24553-FB7F-544D-3B53-DCB3C2DB51AC}"/>
              </a:ext>
            </a:extLst>
          </p:cNvPr>
          <p:cNvSpPr txBox="1">
            <a:spLocks/>
          </p:cNvSpPr>
          <p:nvPr/>
        </p:nvSpPr>
        <p:spPr>
          <a:xfrm>
            <a:off x="-253939" y="143518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BE8D6E"/>
                </a:solidFill>
              </a:rPr>
              <a:t>8.</a:t>
            </a:r>
            <a:r>
              <a:rPr lang="ko-KR" altLang="en-US" sz="3200" b="1" dirty="0">
                <a:solidFill>
                  <a:srgbClr val="BE8D6E"/>
                </a:solidFill>
              </a:rPr>
              <a:t> 순차 다이어그램 </a:t>
            </a:r>
            <a:r>
              <a:rPr lang="en-US" altLang="ko-KR" sz="1800" b="1" dirty="0">
                <a:solidFill>
                  <a:srgbClr val="BE8D6E"/>
                </a:solidFill>
              </a:rPr>
              <a:t>(user mode sequence diagram)</a:t>
            </a:r>
            <a:endParaRPr lang="ko-KR" altLang="en-US" sz="1800" b="1" dirty="0">
              <a:solidFill>
                <a:srgbClr val="BE8D6E"/>
              </a:solidFill>
            </a:endParaRPr>
          </a:p>
          <a:p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432C2095-3278-4D78-6C0B-8FDA03A71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905000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629045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81934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98217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456722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522648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0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07298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71596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135894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공지사항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800192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FAQ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464489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통계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01763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60719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438400" y="2092523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383268" y="2492380"/>
            <a:ext cx="16464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362201" y="2644780"/>
            <a:ext cx="160019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8400" y="277832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관리자 승인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800934" y="3486798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01763" y="3517312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38400" y="36165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438400" y="37689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69151" y="3249915"/>
            <a:ext cx="21210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등록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69151" y="3845123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확인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501763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601179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461260" y="47946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2461260" y="49470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62400" y="4419735"/>
            <a:ext cx="441659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62400" y="5064323"/>
            <a:ext cx="18614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목록 확인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01763" y="57513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90962" y="561696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2438400" y="5811159"/>
            <a:ext cx="9530363" cy="3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2438400" y="5997965"/>
            <a:ext cx="94488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108050" y="5445472"/>
            <a:ext cx="26581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39586" y="6131123"/>
            <a:ext cx="1497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목록 확인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501763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4845489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438400" y="7143523"/>
            <a:ext cx="122682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293643" y="6588323"/>
            <a:ext cx="2688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매출 통계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일별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카테고리별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3643" y="7274123"/>
            <a:ext cx="15921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통계 결과 학인</a:t>
            </a: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2438400" y="6964035"/>
            <a:ext cx="12268200" cy="4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제목 1">
            <a:extLst>
              <a:ext uri="{FF2B5EF4-FFF2-40B4-BE49-F238E27FC236}">
                <a16:creationId xmlns:a16="http://schemas.microsoft.com/office/drawing/2014/main" id="{B4924553-FB7F-544D-3B53-DCB3C2DB51AC}"/>
              </a:ext>
            </a:extLst>
          </p:cNvPr>
          <p:cNvSpPr txBox="1">
            <a:spLocks/>
          </p:cNvSpPr>
          <p:nvPr/>
        </p:nvSpPr>
        <p:spPr>
          <a:xfrm>
            <a:off x="-253939" y="143518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rgbClr val="BE8D6E"/>
                </a:solidFill>
              </a:rPr>
              <a:t>  8</a:t>
            </a:r>
            <a:r>
              <a:rPr lang="en-US" altLang="ko-KR" sz="3200" b="1" dirty="0">
                <a:solidFill>
                  <a:srgbClr val="BE8D6E"/>
                </a:solidFill>
              </a:rPr>
              <a:t>.</a:t>
            </a:r>
            <a:r>
              <a:rPr lang="ko-KR" altLang="en-US" sz="3200" b="1" dirty="0">
                <a:solidFill>
                  <a:srgbClr val="BE8D6E"/>
                </a:solidFill>
              </a:rPr>
              <a:t> 순차 다이어그램 </a:t>
            </a:r>
            <a:r>
              <a:rPr lang="en-US" altLang="ko-KR" sz="1800" b="1" dirty="0" smtClean="0">
                <a:solidFill>
                  <a:srgbClr val="BE8D6E"/>
                </a:solidFill>
              </a:rPr>
              <a:t>(admin </a:t>
            </a:r>
            <a:r>
              <a:rPr lang="en-US" altLang="ko-KR" sz="1800" b="1" dirty="0">
                <a:solidFill>
                  <a:srgbClr val="BE8D6E"/>
                </a:solidFill>
              </a:rPr>
              <a:t>mode sequence diagram)</a:t>
            </a:r>
            <a:endParaRPr lang="ko-KR" altLang="en-US" sz="1800" b="1" dirty="0">
              <a:solidFill>
                <a:srgbClr val="BE8D6E"/>
              </a:solidFill>
            </a:endParaRPr>
          </a:p>
          <a:p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59" name="그래픽 2" descr="곰 발바닥 단색으로 채워진">
            <a:extLst>
              <a:ext uri="{FF2B5EF4-FFF2-40B4-BE49-F238E27FC236}">
                <a16:creationId xmlns:a16="http://schemas.microsoft.com/office/drawing/2014/main" id="{432C2095-3278-4D78-6C0B-8FDA03A71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00100"/>
            <a:ext cx="12468708" cy="8336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주문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34" y="727750"/>
            <a:ext cx="12326666" cy="84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52022"/>
            <a:ext cx="13258800" cy="2588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10" y="3342822"/>
            <a:ext cx="13293600" cy="3657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7" y="7000422"/>
            <a:ext cx="13253000" cy="21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김소연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1" y="952500"/>
            <a:ext cx="16432918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신치윤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1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941"/>
          <a:stretch/>
        </p:blipFill>
        <p:spPr>
          <a:xfrm>
            <a:off x="1371600" y="800100"/>
            <a:ext cx="14887092" cy="83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826F37-B53A-6B19-DA9D-8B51609268E9}"/>
              </a:ext>
            </a:extLst>
          </p:cNvPr>
          <p:cNvSpPr/>
          <p:nvPr/>
        </p:nvSpPr>
        <p:spPr>
          <a:xfrm>
            <a:off x="1310541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제목 1"/>
          <p:cNvSpPr txBox="1">
            <a:spLocks/>
          </p:cNvSpPr>
          <p:nvPr/>
        </p:nvSpPr>
        <p:spPr>
          <a:xfrm>
            <a:off x="1519238" y="553934"/>
            <a:ext cx="20082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4000" b="1" dirty="0">
              <a:solidFill>
                <a:srgbClr val="BE8D6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2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5" name="그래픽 4" descr="곰 발바닥 단색으로 채워진">
            <a:extLst>
              <a:ext uri="{FF2B5EF4-FFF2-40B4-BE49-F238E27FC236}">
                <a16:creationId xmlns:a16="http://schemas.microsoft.com/office/drawing/2014/main" id="{B8D0F9CA-E3E5-38DE-EB9F-70B3F9746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  <p:grpSp>
        <p:nvGrpSpPr>
          <p:cNvPr id="19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sp>
        <p:nvSpPr>
          <p:cNvPr id="16" name="자유형 15">
            <a:extLst>
              <a:ext uri="{FF2B5EF4-FFF2-40B4-BE49-F238E27FC236}">
                <a16:creationId xmlns:a16="http://schemas.microsoft.com/office/drawing/2014/main" id="{BE667B24-79EC-3FE3-4FC3-D62E5FF86B20}"/>
              </a:ext>
            </a:extLst>
          </p:cNvPr>
          <p:cNvSpPr/>
          <p:nvPr/>
        </p:nvSpPr>
        <p:spPr>
          <a:xfrm>
            <a:off x="1519238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분석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781BD0-1CBE-9B0E-B057-13802F0995E9}"/>
              </a:ext>
            </a:extLst>
          </p:cNvPr>
          <p:cNvSpPr/>
          <p:nvPr/>
        </p:nvSpPr>
        <p:spPr>
          <a:xfrm>
            <a:off x="7000875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DB5D4AF8-9CAA-3862-509F-BC39BCE3F11E}"/>
              </a:ext>
            </a:extLst>
          </p:cNvPr>
          <p:cNvSpPr/>
          <p:nvPr/>
        </p:nvSpPr>
        <p:spPr>
          <a:xfrm>
            <a:off x="7239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설계 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811245-4AA7-D2B5-6CAB-EA4F82870596}"/>
              </a:ext>
            </a:extLst>
          </p:cNvPr>
          <p:cNvSpPr/>
          <p:nvPr/>
        </p:nvSpPr>
        <p:spPr>
          <a:xfrm>
            <a:off x="12691209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E9F6DE1E-4D40-882F-D38F-5F4E972D57E1}"/>
              </a:ext>
            </a:extLst>
          </p:cNvPr>
          <p:cNvSpPr/>
          <p:nvPr/>
        </p:nvSpPr>
        <p:spPr>
          <a:xfrm>
            <a:off x="12954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구현 및 테스트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3B989F-39E7-FC8D-7E6E-73A875B0C2C5}"/>
              </a:ext>
            </a:extLst>
          </p:cNvPr>
          <p:cNvSpPr txBox="1"/>
          <p:nvPr/>
        </p:nvSpPr>
        <p:spPr>
          <a:xfrm>
            <a:off x="2293733" y="2704760"/>
            <a:ext cx="2028119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작업분할구조도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업무분장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작업일정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요구사항분석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BC67A0-4C6B-7FF7-CD6E-AF6E1941D1FD}"/>
              </a:ext>
            </a:extLst>
          </p:cNvPr>
          <p:cNvSpPr txBox="1"/>
          <p:nvPr/>
        </p:nvSpPr>
        <p:spPr>
          <a:xfrm>
            <a:off x="7922718" y="2704760"/>
            <a:ext cx="2458303" cy="316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Usecase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Sequence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DFD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기능정의서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</a:t>
            </a: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스토리보드 및 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C56DAA-ACAA-F484-5512-19639C0B82B1}"/>
              </a:ext>
            </a:extLst>
          </p:cNvPr>
          <p:cNvSpPr txBox="1"/>
          <p:nvPr/>
        </p:nvSpPr>
        <p:spPr>
          <a:xfrm>
            <a:off x="13274931" y="2922126"/>
            <a:ext cx="3118806" cy="15965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핵심코드 및 시연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차후 개발 내용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0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유민상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316480"/>
            <a:ext cx="14136094" cy="725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DB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" y="894135"/>
            <a:ext cx="17052130" cy="82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Project Explorer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28" y="722719"/>
            <a:ext cx="2667372" cy="84593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02" y="722719"/>
            <a:ext cx="2495898" cy="84593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60" y="760825"/>
            <a:ext cx="2438740" cy="8421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439" y="741772"/>
            <a:ext cx="2229161" cy="84403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722826"/>
            <a:ext cx="2534004" cy="76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381"/>
            <a:ext cx="10381817" cy="3274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0819"/>
            <a:ext cx="10381817" cy="3228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0" y="6438900"/>
            <a:ext cx="10415815" cy="3203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증정 이벤트 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로그인 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헤더의 메뉴가 다르게 보인다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장바구니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검색은 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개수는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aop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활용해서 모든 페이지에서 확인 가능하다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신상품 추천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푸터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회사 정보 출력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 로그인 버튼이 숨겨져 있다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2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09" y="335781"/>
            <a:ext cx="9881991" cy="589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16" y="6282574"/>
            <a:ext cx="9107139" cy="32805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67" y="751990"/>
            <a:ext cx="1133633" cy="34771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헤더에서 상품 카테고리를 골라 접근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카테고리 별 분류된 상품을 정렬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정렬 기준은 상품 등록일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대표이미지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상품명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 가격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할인이 있다면 할인된 가격 출력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처리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클 경우에만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리스트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4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5" y="1318211"/>
            <a:ext cx="3614732" cy="11524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0" y="319215"/>
            <a:ext cx="7153851" cy="2636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0" y="3467100"/>
            <a:ext cx="10422480" cy="5838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65291" y="186174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8485" y="96426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56594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75947" y="90767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헤더의 돋보기 아이콘을 클릭해서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재클릭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시 다시 닫힌다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검색창에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아무 글자를 입력하지 않거나 스페이스만 입력하면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경고창을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띄운다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 결과  화면은 기본적으로 상품 리스트와 크게 다르지 않다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상단에 다시 검색할 수 있는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검색창이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열려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크다면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2328" y="9353816"/>
            <a:ext cx="2470872" cy="4633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6454" y="1186069"/>
            <a:ext cx="3792231" cy="1284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286000" y="3467100"/>
            <a:ext cx="6096000" cy="2362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2" name="직사각형 21"/>
          <p:cNvSpPr/>
          <p:nvPr/>
        </p:nvSpPr>
        <p:spPr>
          <a:xfrm>
            <a:off x="490888" y="1540489"/>
            <a:ext cx="5605111" cy="783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556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" y="6271713"/>
            <a:ext cx="8011560" cy="272573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63" y="6459887"/>
            <a:ext cx="3829584" cy="2048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054"/>
            <a:ext cx="8229600" cy="24582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4" y="264067"/>
            <a:ext cx="7545747" cy="3126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41279" y="-3575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505" y="11275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34655" y="28465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06901" y="5401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이미지 슬라이더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상품의 관련 정보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사이즈나 색상을 고를 수 있는 상품이 존재한다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둘다 없는 경우도 존재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옵션을 고르면 자동적으로 해당 옵션의 상품이 리스트에 추가된다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별개의 옵션을 가진 상품은 수량을 개별 관리한다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각 가격을 계산해서 총 금액을 계산하여 장바구니에 전송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중복된 옵션을 고를 경우 제지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 페이지 내 네비게이션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상품 리스트 추가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 장바구니에 존재하는 상품이면 중복 확인 후 진행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담기만 하고 쇼핑을 계속 진행할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66230" y="6371029"/>
            <a:ext cx="4116169" cy="2489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629788" y="6251014"/>
            <a:ext cx="4390012" cy="340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111" y="290849"/>
            <a:ext cx="3360308" cy="30422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803046" y="32246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6946" y="57822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94995" y="58716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953" y="1238044"/>
            <a:ext cx="3200847" cy="16290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55" y="3972194"/>
            <a:ext cx="4258269" cy="126700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111996" y="389164"/>
            <a:ext cx="3127004" cy="13253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4071419" y="1743405"/>
            <a:ext cx="3271497" cy="1266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8059560" y="1173926"/>
            <a:ext cx="3446640" cy="18274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7089084" y="3871261"/>
            <a:ext cx="4330840" cy="1728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5" name="구부러진 연결선 14"/>
          <p:cNvCxnSpPr>
            <a:endCxn id="31" idx="3"/>
          </p:cNvCxnSpPr>
          <p:nvPr/>
        </p:nvCxnSpPr>
        <p:spPr>
          <a:xfrm rot="10800000" flipV="1">
            <a:off x="7342917" y="2262847"/>
            <a:ext cx="657637" cy="11380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147"/>
            <a:ext cx="11601965" cy="3545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0460"/>
            <a:ext cx="10720964" cy="6063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8178" y="56179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0763" y="84349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8969" y="688263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1643" y="864593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구매 후기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(Review)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회원이 첨부한 사진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매긴 리뷰 점수 등을 확인 할 수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Bootstrap-star-rating API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을 활용해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별점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기능을 구현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상세보기 페이지 내 네비게이션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위치로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상품의 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로그인 한 회원이라면 자유롭게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QNA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전체리스트로 이동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 관련 질문만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질문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62200" y="6161314"/>
            <a:ext cx="7086600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20196" y="7278376"/>
            <a:ext cx="8444500" cy="458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1956" y="7790123"/>
            <a:ext cx="8210244" cy="1563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905000" y="1186546"/>
            <a:ext cx="8077200" cy="2509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17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6" y="616391"/>
            <a:ext cx="11567104" cy="84895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 별로 상품 별개 관리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수량 변경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화살표 버튼으로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1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개씩 변경해도 되고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직접 숫자를 입력해도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수량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변경시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모든 가격이 자동적으로 다시 계산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별로 별개 주문이 가능하고 삭제도 가능하다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체크박스를 이용하여 선택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선택 삭제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혹은 전체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 삭제도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사용자는 총 가격을 한눈에 확인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주문하기 버튼은 전체 주문 기능과 동일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7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378"/>
            <a:ext cx="11125200" cy="40783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5" y="4152900"/>
            <a:ext cx="10008630" cy="533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주문한 상품 리스트 조회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돌아갈수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있는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배송 받을 정보 입력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우편번호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상세 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전화번호 모두 필수 입력 사항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우편번호 찾기는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Daum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PostCode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사용해서 주소를 검색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약관에 체크해야만 다음 진행이 가능하다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2825206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694BB8-985E-D1D6-E605-0242136A58FF}"/>
              </a:ext>
            </a:extLst>
          </p:cNvPr>
          <p:cNvSpPr txBox="1"/>
          <p:nvPr/>
        </p:nvSpPr>
        <p:spPr>
          <a:xfrm>
            <a:off x="2656788" y="3898424"/>
            <a:ext cx="1264313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모든 이용자는 등급에 따라 관리되며 최소 검색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 조회 기능부터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최대 상품 구매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회원가입시 쿠폰 수령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등급별 적립금 혜택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상품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구매시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리뷰 작성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685800" lvl="1">
              <a:lnSpc>
                <a:spcPct val="150000"/>
              </a:lnSpc>
            </a:pPr>
            <a:endParaRPr lang="en-US" altLang="ko-KR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관리자는 상품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공지사항 등록 및 삭제 등의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게시판 답변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QNA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게시판 답변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2828A-CF08-5D65-207F-A68D8C74AB3D}"/>
              </a:ext>
            </a:extLst>
          </p:cNvPr>
          <p:cNvSpPr txBox="1"/>
          <p:nvPr/>
        </p:nvSpPr>
        <p:spPr>
          <a:xfrm>
            <a:off x="3962400" y="1878546"/>
            <a:ext cx="10031913" cy="1140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400" dirty="0"/>
              <a:t>본</a:t>
            </a:r>
            <a:r>
              <a:rPr kumimoji="1" lang="ko-KR" altLang="en-US" sz="2400" dirty="0"/>
              <a:t> 시스템은 애견 쇼핑몰 상품 구매 기능과 관리자의 상품 관리 서비스를 </a:t>
            </a:r>
            <a:endParaRPr kumimoji="1" lang="en-US" altLang="ko-KR" sz="2400" dirty="0"/>
          </a:p>
          <a:p>
            <a:pPr algn="ctr">
              <a:lnSpc>
                <a:spcPct val="150000"/>
              </a:lnSpc>
            </a:pPr>
            <a:r>
              <a:rPr kumimoji="1" lang="ko-KR" altLang="en-US" sz="2400" dirty="0"/>
              <a:t>하나의 프로그램으로 이용 및 관리 할 수 있는 통합형 쇼핑몰 시스템이다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C94F9D-8114-9860-7708-FDF885E4A280}"/>
              </a:ext>
            </a:extLst>
          </p:cNvPr>
          <p:cNvSpPr/>
          <p:nvPr/>
        </p:nvSpPr>
        <p:spPr>
          <a:xfrm>
            <a:off x="1956277" y="46101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이용자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6CDB11-06AA-2662-33F3-2DC6629252D6}"/>
              </a:ext>
            </a:extLst>
          </p:cNvPr>
          <p:cNvSpPr/>
          <p:nvPr/>
        </p:nvSpPr>
        <p:spPr>
          <a:xfrm>
            <a:off x="1956277" y="71247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관리자</a:t>
            </a:r>
          </a:p>
        </p:txBody>
      </p:sp>
      <p:pic>
        <p:nvPicPr>
          <p:cNvPr id="34" name="그래픽 33" descr="개집 윤곽선">
            <a:extLst>
              <a:ext uri="{FF2B5EF4-FFF2-40B4-BE49-F238E27FC236}">
                <a16:creationId xmlns:a16="http://schemas.microsoft.com/office/drawing/2014/main" id="{64E1954C-D4CE-6D20-C721-FC14578F9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0" y="1926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" y="1690714"/>
            <a:ext cx="11226847" cy="368138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7" y="571626"/>
            <a:ext cx="3389083" cy="14476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33" y="5571272"/>
            <a:ext cx="3133367" cy="3687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" y="5570042"/>
            <a:ext cx="3124751" cy="370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39" y="5598826"/>
            <a:ext cx="2462061" cy="3659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570042"/>
            <a:ext cx="2802881" cy="36882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0108" y="34314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374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44290" y="482724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19463" y="235521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가지고 있는 쿠폰 리스트를 보여준다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사용시 할인 적용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주문 처리 완료되면 쿠폰이 사라진다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 수단 변경 가능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테스트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체크시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과정 생략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결제수단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err="1" smtClean="0">
                <a:solidFill>
                  <a:schemeClr val="tx1"/>
                </a:solidFill>
              </a:rPr>
              <a:t>I’mport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 결제 연동을 구현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실제 </a:t>
            </a:r>
            <a:r>
              <a:rPr lang="ko-KR" altLang="en-US" sz="2000" b="1" dirty="0">
                <a:solidFill>
                  <a:schemeClr val="tx1"/>
                </a:solidFill>
              </a:rPr>
              <a:t>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en-US" altLang="ko-KR" sz="2000" b="1" dirty="0">
                <a:solidFill>
                  <a:schemeClr val="tx1"/>
                </a:solidFill>
              </a:rPr>
              <a:t>KG</a:t>
            </a:r>
            <a:r>
              <a:rPr lang="ko-KR" altLang="en-US" sz="2000" b="1" dirty="0" err="1">
                <a:solidFill>
                  <a:schemeClr val="tx1"/>
                </a:solidFill>
              </a:rPr>
              <a:t>이니시스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매일 자정에 자동 환불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이루어지지 않는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ko-KR" altLang="en-US" sz="2000" b="1" dirty="0" err="1">
                <a:solidFill>
                  <a:schemeClr val="tx1"/>
                </a:solidFill>
              </a:rPr>
              <a:t>카카오페이</a:t>
            </a:r>
            <a:r>
              <a:rPr lang="en-US" altLang="ko-KR" sz="2000" b="1" dirty="0">
                <a:solidFill>
                  <a:schemeClr val="tx1"/>
                </a:solidFill>
              </a:rPr>
              <a:t>, KCP,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토스페이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할인까지 계산하여 총 금액을 확인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9192" y="5500359"/>
            <a:ext cx="11697878" cy="4168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5410200" y="3063102"/>
            <a:ext cx="5562600" cy="1216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8117" y="3619500"/>
            <a:ext cx="3519632" cy="345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830026" y="278582"/>
            <a:ext cx="3567723" cy="2690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22" name="구부러진 연결선 21"/>
          <p:cNvCxnSpPr>
            <a:stCxn id="19" idx="3"/>
            <a:endCxn id="25" idx="0"/>
          </p:cNvCxnSpPr>
          <p:nvPr/>
        </p:nvCxnSpPr>
        <p:spPr>
          <a:xfrm>
            <a:off x="4397749" y="3792468"/>
            <a:ext cx="1431998" cy="170789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81603"/>
            <a:ext cx="11417802" cy="48814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" y="42254"/>
            <a:ext cx="11499256" cy="4644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18" y="4051223"/>
            <a:ext cx="944069" cy="9024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3940" y="30960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4859" y="43667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57556" y="39320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218" y="46381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기능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전체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작성자 검색으로 나뉜다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빈칸은 검색 할 수 없다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상세보기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 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작성일 등 정보 조회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댓글 작성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회원 로그인 중이라면 댓글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수정 버튼 누르면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ajax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활용하여 댓글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 생성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삭제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00400" y="3983216"/>
            <a:ext cx="4343400" cy="1231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83566" y="7200900"/>
            <a:ext cx="11046434" cy="198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게시판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77256" y="3397802"/>
            <a:ext cx="1475944" cy="450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3566" y="1158630"/>
            <a:ext cx="11046434" cy="2156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347032" y="5279291"/>
            <a:ext cx="11046434" cy="1769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0" y="850217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3929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938"/>
            <a:ext cx="9761173" cy="5066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54199"/>
            <a:ext cx="10002488" cy="472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668" y="557258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7391" y="5803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4682" y="733237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7745" y="8850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관리자 상품 등록 페이지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상품설명 작성은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Summernote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활용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등록 </a:t>
            </a:r>
            <a:r>
              <a:rPr lang="ko-KR" altLang="en-US" sz="2000" b="1" dirty="0" err="1">
                <a:solidFill>
                  <a:schemeClr val="tx1"/>
                </a:solidFill>
              </a:rPr>
              <a:t>완료시</a:t>
            </a:r>
            <a:r>
              <a:rPr lang="ko-KR" altLang="en-US" sz="2000" b="1" dirty="0">
                <a:solidFill>
                  <a:schemeClr val="tx1"/>
                </a:solidFill>
              </a:rPr>
              <a:t> 아래의 이미지나 옵션 등록 영역 </a:t>
            </a:r>
            <a:r>
              <a:rPr lang="en-US" altLang="ko-KR" sz="2000" b="1" dirty="0">
                <a:solidFill>
                  <a:schemeClr val="tx1"/>
                </a:solidFill>
              </a:rPr>
              <a:t>select</a:t>
            </a:r>
            <a:r>
              <a:rPr lang="ko-KR" altLang="en-US" sz="2000" b="1" dirty="0">
                <a:solidFill>
                  <a:schemeClr val="tx1"/>
                </a:solidFill>
              </a:rPr>
              <a:t>에 자동으로 해당 </a:t>
            </a:r>
            <a:r>
              <a:rPr lang="ko-KR" altLang="en-US" sz="2000" b="1" dirty="0" err="1">
                <a:solidFill>
                  <a:schemeClr val="tx1"/>
                </a:solidFill>
              </a:rPr>
              <a:t>상품코드가</a:t>
            </a:r>
            <a:r>
              <a:rPr lang="ko-KR" altLang="en-US" sz="2000" b="1" dirty="0">
                <a:solidFill>
                  <a:schemeClr val="tx1"/>
                </a:solidFill>
              </a:rPr>
              <a:t> 선택되어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이미지 등록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첨부파일 받아서 이미지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Bootstrap-Select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 검색이 가능한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태그를 구현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사이즈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사이즈 등록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색상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색상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24000" y="8969614"/>
            <a:ext cx="9144000" cy="1010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등록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24000" y="7466072"/>
            <a:ext cx="9144000" cy="1030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600200" y="5755756"/>
            <a:ext cx="9067800" cy="1292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268260" y="650774"/>
            <a:ext cx="9687884" cy="4492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87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4637"/>
            <a:ext cx="11565213" cy="5363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48301"/>
            <a:ext cx="10955905" cy="4800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53035" y="153076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97375" y="21755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0569" y="149849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2637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빠르게 검색해서 원하는 상품만 수정하거나 판매 정지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상품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으로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이동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전환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판매 중지하거나 다시 재판매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할수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 수정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3400" y="2095500"/>
            <a:ext cx="6324600" cy="333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53859" y="5939920"/>
            <a:ext cx="10921127" cy="4347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관리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52033" y="2098247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86200" y="650774"/>
            <a:ext cx="3657600" cy="658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" name="구부러진 연결선 4"/>
          <p:cNvCxnSpPr>
            <a:endCxn id="27" idx="1"/>
          </p:cNvCxnSpPr>
          <p:nvPr/>
        </p:nvCxnSpPr>
        <p:spPr>
          <a:xfrm rot="5400000">
            <a:off x="-2493773" y="5086286"/>
            <a:ext cx="5874807" cy="179541"/>
          </a:xfrm>
          <a:prstGeom prst="curvedConnector4">
            <a:avLst>
              <a:gd name="adj1" fmla="val 31501"/>
              <a:gd name="adj2" fmla="val 22732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5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9" y="4681895"/>
            <a:ext cx="5745118" cy="4748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447"/>
            <a:ext cx="11755711" cy="4289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21" y="4590135"/>
            <a:ext cx="5844879" cy="4896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13031" y="46853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1" y="171561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133287" y="5605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06007" y="366338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클릭 시 공지사항 수정으로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수정 영역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삭제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사용자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247" y="5512197"/>
            <a:ext cx="5786370" cy="3917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6007372" y="5393272"/>
            <a:ext cx="5748337" cy="4226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10000" y="3925696"/>
            <a:ext cx="4038600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0668000" y="1186546"/>
            <a:ext cx="837154" cy="2298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88008" y="481164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5844" y="2423499"/>
            <a:ext cx="7847556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8" name="구부러진 연결선 7"/>
          <p:cNvCxnSpPr>
            <a:stCxn id="22" idx="3"/>
            <a:endCxn id="27" idx="0"/>
          </p:cNvCxnSpPr>
          <p:nvPr/>
        </p:nvCxnSpPr>
        <p:spPr>
          <a:xfrm>
            <a:off x="8153400" y="2689501"/>
            <a:ext cx="728141" cy="270377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" y="278580"/>
            <a:ext cx="11486990" cy="89797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4484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42077" y="268950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예외 상황 발생시 예외 페이지로 전환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404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500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에러 종류에 따라 문구가 다르다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뒤로가기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메인페이지로 가는 버튼 구현 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26750" y="5166841"/>
            <a:ext cx="2583650" cy="738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4038600" y="2689501"/>
            <a:ext cx="3429000" cy="18443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예외 처리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7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</a:t>
            </a:r>
            <a:r>
              <a:rPr kumimoji="1" lang="en-US" altLang="ko-KR" sz="2000" dirty="0">
                <a:solidFill>
                  <a:schemeClr val="tx1"/>
                </a:solidFill>
              </a:rPr>
              <a:t>ID</a:t>
            </a:r>
            <a:r>
              <a:rPr kumimoji="1" lang="ko-KR" altLang="en-US" sz="2000" dirty="0">
                <a:solidFill>
                  <a:schemeClr val="tx1"/>
                </a:solidFill>
              </a:rPr>
              <a:t>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</a:t>
            </a:r>
            <a:r>
              <a:rPr kumimoji="1" lang="ko-KR" altLang="en-US" sz="2000" dirty="0">
                <a:solidFill>
                  <a:schemeClr val="tx1"/>
                </a:solidFill>
              </a:rPr>
              <a:t> 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메일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D0949381-AD5E-654F-14F0-C37CC8FC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" y="1219202"/>
            <a:ext cx="7772400" cy="7754593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E6B20C0-0C30-DEC1-E377-B192A66DE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3" y="2494738"/>
            <a:ext cx="5271577" cy="64730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5410200" y="3314700"/>
            <a:ext cx="4953000" cy="495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D2AA24-E6F5-B4DC-234A-1DF757362A25}"/>
              </a:ext>
            </a:extLst>
          </p:cNvPr>
          <p:cNvSpPr/>
          <p:nvPr/>
        </p:nvSpPr>
        <p:spPr>
          <a:xfrm>
            <a:off x="8763000" y="3467100"/>
            <a:ext cx="1258078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5236070" y="303304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8525281" y="315335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3CF2D64-D53F-1D01-1E68-FB40B6067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2456838"/>
            <a:ext cx="4441330" cy="536661"/>
          </a:xfrm>
          <a:prstGeom prst="rect">
            <a:avLst/>
          </a:prstGeom>
        </p:spPr>
      </p:pic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1867075"/>
            <a:ext cx="4356099" cy="608713"/>
          </a:xfrm>
          <a:prstGeom prst="rect">
            <a:avLst/>
          </a:prstGeom>
        </p:spPr>
      </p:pic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5B7AAAA0-2AEC-48B0-A47E-5F9988733A25}"/>
              </a:ext>
            </a:extLst>
          </p:cNvPr>
          <p:cNvCxnSpPr>
            <a:stCxn id="21" idx="1"/>
          </p:cNvCxnSpPr>
          <p:nvPr/>
        </p:nvCxnSpPr>
        <p:spPr>
          <a:xfrm rot="10800000">
            <a:off x="8049378" y="2993500"/>
            <a:ext cx="713622" cy="77840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8696228" y="541020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8406189" y="513600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8712997" y="638468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8406189" y="6073873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77" y="7265379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2194288" y="712075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CDFC225-CD10-08AE-FB1B-315F34EDEA0A}"/>
              </a:ext>
            </a:extLst>
          </p:cNvPr>
          <p:cNvSpPr/>
          <p:nvPr/>
        </p:nvSpPr>
        <p:spPr>
          <a:xfrm>
            <a:off x="1918566" y="6883039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6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A080374-7CDC-25AA-5E9D-AD69B296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4" y="626353"/>
            <a:ext cx="5662974" cy="52242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아이디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 비밀번호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찾은 비밀번호를 메일로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352800" y="3137135"/>
            <a:ext cx="1645551" cy="37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30790B-4A7D-13C9-BCFA-F71551E2C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8" y="5143500"/>
            <a:ext cx="4559300" cy="4902200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0692DC2-0AAC-14AE-293F-3368CEA36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99" y="2399904"/>
            <a:ext cx="4413575" cy="2728823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E76BE28-1DAA-D72A-0AE7-516C46B1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88" y="5232659"/>
            <a:ext cx="4838700" cy="5016500"/>
          </a:xfrm>
          <a:prstGeom prst="rect">
            <a:avLst/>
          </a:prstGeom>
        </p:spPr>
      </p:pic>
      <p:pic>
        <p:nvPicPr>
          <p:cNvPr id="16" name="그림 15" descr="텍스트, 로고, 폰트, 상징이(가) 표시된 사진&#10;&#10;자동 생성된 설명">
            <a:extLst>
              <a:ext uri="{FF2B5EF4-FFF2-40B4-BE49-F238E27FC236}">
                <a16:creationId xmlns:a16="http://schemas.microsoft.com/office/drawing/2014/main" id="{591A2765-4688-80DB-EB75-8598741C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3" y="144578"/>
            <a:ext cx="2984500" cy="2247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C879C6-934A-A7AF-E768-A3B36BE4C0F9}"/>
              </a:ext>
            </a:extLst>
          </p:cNvPr>
          <p:cNvCxnSpPr/>
          <p:nvPr/>
        </p:nvCxnSpPr>
        <p:spPr>
          <a:xfrm flipH="1">
            <a:off x="3352800" y="3508485"/>
            <a:ext cx="381000" cy="1635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4D3CF2-C842-64A0-9F0F-662B87C9D9C1}"/>
              </a:ext>
            </a:extLst>
          </p:cNvPr>
          <p:cNvCxnSpPr/>
          <p:nvPr/>
        </p:nvCxnSpPr>
        <p:spPr>
          <a:xfrm>
            <a:off x="4800600" y="3508485"/>
            <a:ext cx="2362200" cy="209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E8BD25-ADA6-B5A9-020B-B39AA904D667}"/>
              </a:ext>
            </a:extLst>
          </p:cNvPr>
          <p:cNvCxnSpPr/>
          <p:nvPr/>
        </p:nvCxnSpPr>
        <p:spPr>
          <a:xfrm flipV="1">
            <a:off x="4572000" y="3238500"/>
            <a:ext cx="1432438" cy="2612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D7DC3E7D-D80A-5415-22CD-D8BC35843636}"/>
              </a:ext>
            </a:extLst>
          </p:cNvPr>
          <p:cNvSpPr/>
          <p:nvPr/>
        </p:nvSpPr>
        <p:spPr>
          <a:xfrm>
            <a:off x="6233038" y="54178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A468DAB-5C6E-584F-0A8B-CD417CED96D0}"/>
              </a:ext>
            </a:extLst>
          </p:cNvPr>
          <p:cNvSpPr/>
          <p:nvPr/>
        </p:nvSpPr>
        <p:spPr>
          <a:xfrm>
            <a:off x="1042888" y="540528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D4AB0C-0FAB-8BE1-58C6-1FFFD60168D2}"/>
              </a:ext>
            </a:extLst>
          </p:cNvPr>
          <p:cNvSpPr/>
          <p:nvPr/>
        </p:nvSpPr>
        <p:spPr>
          <a:xfrm>
            <a:off x="6121605" y="4013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89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67C0BBE-773B-A15E-5E95-4A4D90579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5601"/>
            <a:ext cx="7772400" cy="3744597"/>
          </a:xfrm>
          <a:prstGeom prst="rect">
            <a:avLst/>
          </a:prstGeom>
        </p:spPr>
      </p:pic>
      <p:pic>
        <p:nvPicPr>
          <p:cNvPr id="7" name="그림 6" descr="텍스트, 스크린샷, 영수증, 번호이(가) 표시된 사진&#10;&#10;자동 생성된 설명">
            <a:extLst>
              <a:ext uri="{FF2B5EF4-FFF2-40B4-BE49-F238E27FC236}">
                <a16:creationId xmlns:a16="http://schemas.microsoft.com/office/drawing/2014/main" id="{B91ECE17-4918-BD9D-92DD-B15173D97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18"/>
          <a:stretch/>
        </p:blipFill>
        <p:spPr>
          <a:xfrm>
            <a:off x="452535" y="3831786"/>
            <a:ext cx="7156069" cy="16384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마이페이지에서 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주문상세내역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쿠폰조회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개인정보 수정이 가능하다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 리스트 출력은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텍스트, 영수증, 스크린샷, 라인이(가) 표시된 사진&#10;&#10;자동 생성된 설명">
            <a:extLst>
              <a:ext uri="{FF2B5EF4-FFF2-40B4-BE49-F238E27FC236}">
                <a16:creationId xmlns:a16="http://schemas.microsoft.com/office/drawing/2014/main" id="{83254BF9-B77E-99A8-E167-776F4897B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8" y="5486546"/>
            <a:ext cx="7772400" cy="2192215"/>
          </a:xfrm>
          <a:prstGeom prst="rect">
            <a:avLst/>
          </a:prstGeom>
        </p:spPr>
      </p:pic>
      <p:pic>
        <p:nvPicPr>
          <p:cNvPr id="16" name="그림 15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A6242F6B-EE1E-4885-F9EE-F03BC6C9D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3" y="7555918"/>
            <a:ext cx="7772400" cy="22193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4BBC3-18B0-C1F5-C6F7-FE1ABE344CDF}"/>
              </a:ext>
            </a:extLst>
          </p:cNvPr>
          <p:cNvSpPr/>
          <p:nvPr/>
        </p:nvSpPr>
        <p:spPr>
          <a:xfrm>
            <a:off x="3200400" y="7048500"/>
            <a:ext cx="2362200" cy="630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10239B-85C9-3651-7DA0-51CA9FB8C1C7}"/>
              </a:ext>
            </a:extLst>
          </p:cNvPr>
          <p:cNvSpPr/>
          <p:nvPr/>
        </p:nvSpPr>
        <p:spPr>
          <a:xfrm>
            <a:off x="8668562" y="37560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8A69DC-9B21-4BDA-AD57-EE5D4082218E}"/>
              </a:ext>
            </a:extLst>
          </p:cNvPr>
          <p:cNvSpPr/>
          <p:nvPr/>
        </p:nvSpPr>
        <p:spPr>
          <a:xfrm>
            <a:off x="452534" y="511712"/>
            <a:ext cx="8408127" cy="9399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F9CB4C-F28B-24F2-2FCB-0029130F132F}"/>
              </a:ext>
            </a:extLst>
          </p:cNvPr>
          <p:cNvSpPr/>
          <p:nvPr/>
        </p:nvSpPr>
        <p:spPr>
          <a:xfrm>
            <a:off x="3810000" y="3390019"/>
            <a:ext cx="2362200" cy="503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4678C4-BAA0-D2FE-BF63-4FBC4C980B09}"/>
              </a:ext>
            </a:extLst>
          </p:cNvPr>
          <p:cNvSpPr/>
          <p:nvPr/>
        </p:nvSpPr>
        <p:spPr>
          <a:xfrm>
            <a:off x="3569948" y="314224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C3F5D0A-66C8-7A0A-161B-640F43DB51D2}"/>
              </a:ext>
            </a:extLst>
          </p:cNvPr>
          <p:cNvSpPr/>
          <p:nvPr/>
        </p:nvSpPr>
        <p:spPr>
          <a:xfrm>
            <a:off x="2941715" y="68107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5FC87F-9143-6A49-7649-0D88807FA90F}"/>
              </a:ext>
            </a:extLst>
          </p:cNvPr>
          <p:cNvSpPr/>
          <p:nvPr/>
        </p:nvSpPr>
        <p:spPr>
          <a:xfrm>
            <a:off x="2438400" y="2781300"/>
            <a:ext cx="762000" cy="360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6B6B78E-792F-7315-BB88-79354901F7F3}"/>
              </a:ext>
            </a:extLst>
          </p:cNvPr>
          <p:cNvCxnSpPr>
            <a:stCxn id="27" idx="2"/>
          </p:cNvCxnSpPr>
          <p:nvPr/>
        </p:nvCxnSpPr>
        <p:spPr>
          <a:xfrm>
            <a:off x="2819400" y="3142241"/>
            <a:ext cx="0" cy="1315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2C6151C-9607-2E17-22CC-333A55D5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2" y="573275"/>
            <a:ext cx="7772400" cy="7924162"/>
          </a:xfrm>
          <a:prstGeom prst="rect">
            <a:avLst/>
          </a:prstGeom>
        </p:spPr>
      </p:pic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84" y="6689310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748760" y="656042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2026734" y="1469216"/>
            <a:ext cx="4236360" cy="382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1801060" y="118272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7520436" y="342872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6434299" y="3771901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7549983" y="466806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6434299" y="4914900"/>
            <a:ext cx="1258078" cy="60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3506376" y="631751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00" y="1290377"/>
            <a:ext cx="4356099" cy="60871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60C17E-7375-BBA2-3DA7-03468C855AF5}"/>
              </a:ext>
            </a:extLst>
          </p:cNvPr>
          <p:cNvCxnSpPr/>
          <p:nvPr/>
        </p:nvCxnSpPr>
        <p:spPr>
          <a:xfrm flipV="1">
            <a:off x="7315200" y="2019300"/>
            <a:ext cx="0" cy="17526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71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519238" y="1601827"/>
            <a:ext cx="1264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참조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</a:p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기존에 운용되고 있는 애견쇼핑몰 사이트들을 참조하여 벤치마킹 하였습니다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3000" dirty="0">
              <a:solidFill>
                <a:srgbClr val="46464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21000"/>
            <a:ext cx="6705600" cy="4054123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28784"/>
            <a:ext cx="5716044" cy="3998640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556095"/>
            <a:ext cx="6205290" cy="4319028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FDD369-FB3A-9AF1-399C-256456BBA4DC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396716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r>
              <a:rPr lang="ko-KR" altLang="en-US" sz="40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8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(Resources)</a:t>
            </a:r>
            <a:endParaRPr lang="ko-KR" altLang="en-US" sz="2800" b="1" dirty="0">
              <a:solidFill>
                <a:srgbClr val="BE8D6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189A48AA-4C0A-DE76-C999-339DC83F42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검색하기 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비회원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회원 모두 이용가능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검색조건 </a:t>
            </a:r>
            <a:r>
              <a:rPr kumimoji="1" lang="en-US" altLang="ko-KR" sz="2000" dirty="0">
                <a:solidFill>
                  <a:schemeClr val="tx1"/>
                </a:solidFill>
              </a:rPr>
              <a:t>:</a:t>
            </a:r>
            <a:r>
              <a:rPr kumimoji="1" lang="ko-KR" altLang="en-US" sz="2000" dirty="0">
                <a:solidFill>
                  <a:schemeClr val="tx1"/>
                </a:solidFill>
              </a:rPr>
              <a:t> 전체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패션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푸드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장난감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산책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목욕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r>
              <a:rPr kumimoji="1" lang="en-US" altLang="ko-KR" sz="2000" dirty="0">
                <a:solidFill>
                  <a:schemeClr val="tx1"/>
                </a:solidFill>
              </a:rPr>
              <a:t>2.</a:t>
            </a:r>
            <a:r>
              <a:rPr kumimoji="1" lang="ko-KR" altLang="en-US" sz="2000" dirty="0">
                <a:solidFill>
                  <a:schemeClr val="tx1"/>
                </a:solidFill>
              </a:rPr>
              <a:t> 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C6B0C099-31CF-468A-29D2-DA753DB79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19100"/>
            <a:ext cx="6083300" cy="9867900"/>
          </a:xfrm>
          <a:prstGeom prst="rect">
            <a:avLst/>
          </a:prstGeom>
        </p:spPr>
      </p:pic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21F5608-A51F-C8E1-66A7-29353FC1F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8161" r="68464" b="79015"/>
          <a:stretch/>
        </p:blipFill>
        <p:spPr>
          <a:xfrm>
            <a:off x="304800" y="2121840"/>
            <a:ext cx="2971800" cy="10896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75C76A-2144-9252-69B0-C92DB30F618F}"/>
              </a:ext>
            </a:extLst>
          </p:cNvPr>
          <p:cNvSpPr/>
          <p:nvPr/>
        </p:nvSpPr>
        <p:spPr>
          <a:xfrm>
            <a:off x="3810000" y="952500"/>
            <a:ext cx="1402266" cy="40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7A8A91-8891-0AFB-F984-55A6C58C2853}"/>
              </a:ext>
            </a:extLst>
          </p:cNvPr>
          <p:cNvSpPr/>
          <p:nvPr/>
        </p:nvSpPr>
        <p:spPr>
          <a:xfrm>
            <a:off x="3436776" y="54927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1608D1-EC1E-C2C5-0003-480DD05FB2E6}"/>
              </a:ext>
            </a:extLst>
          </p:cNvPr>
          <p:cNvCxnSpPr>
            <a:cxnSpLocks/>
          </p:cNvCxnSpPr>
          <p:nvPr/>
        </p:nvCxnSpPr>
        <p:spPr>
          <a:xfrm flipH="1">
            <a:off x="2468053" y="1331877"/>
            <a:ext cx="1341947" cy="881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7B3A09-4EFE-DBAE-A1BE-56F5BC95348E}"/>
              </a:ext>
            </a:extLst>
          </p:cNvPr>
          <p:cNvSpPr/>
          <p:nvPr/>
        </p:nvSpPr>
        <p:spPr>
          <a:xfrm>
            <a:off x="400179" y="2318033"/>
            <a:ext cx="3136641" cy="788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C853FA-C616-8DF0-ECCF-ABF0B4F2E9F6}"/>
              </a:ext>
            </a:extLst>
          </p:cNvPr>
          <p:cNvSpPr/>
          <p:nvPr/>
        </p:nvSpPr>
        <p:spPr>
          <a:xfrm>
            <a:off x="4902329" y="9715500"/>
            <a:ext cx="3136641" cy="559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E8E5F1-A1CA-5AFC-F82D-DFAAEB319673}"/>
              </a:ext>
            </a:extLst>
          </p:cNvPr>
          <p:cNvSpPr/>
          <p:nvPr/>
        </p:nvSpPr>
        <p:spPr>
          <a:xfrm>
            <a:off x="4664610" y="946602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617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리뷰 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별점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api</a:t>
            </a:r>
            <a:r>
              <a:rPr kumimoji="1" lang="ko-KR" altLang="en-US" sz="2000" dirty="0">
                <a:solidFill>
                  <a:schemeClr val="tx1"/>
                </a:solidFill>
              </a:rPr>
              <a:t>사용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회원만 댓글을 작성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수정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삭제 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댓글 리스트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출력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플런저, 디자인이(가) 표시된 사진&#10;&#10;자동 생성된 설명">
            <a:extLst>
              <a:ext uri="{FF2B5EF4-FFF2-40B4-BE49-F238E27FC236}">
                <a16:creationId xmlns:a16="http://schemas.microsoft.com/office/drawing/2014/main" id="{E23A2DD7-3292-98D7-87D6-BE924346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559798"/>
            <a:ext cx="7594600" cy="8178800"/>
          </a:xfrm>
          <a:prstGeom prst="rect">
            <a:avLst/>
          </a:prstGeom>
        </p:spPr>
      </p:pic>
      <p:pic>
        <p:nvPicPr>
          <p:cNvPr id="3" name="그림 2" descr="스크린샷, 텍스트, 라인, 직사각형이(가) 표시된 사진&#10;&#10;자동 생성된 설명">
            <a:extLst>
              <a:ext uri="{FF2B5EF4-FFF2-40B4-BE49-F238E27FC236}">
                <a16:creationId xmlns:a16="http://schemas.microsoft.com/office/drawing/2014/main" id="{D28AC83A-7154-809E-7C60-99A2FA457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73" y="5145833"/>
            <a:ext cx="7772400" cy="37851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2460AD-0581-4DEF-2D79-AD05E942F3B6}"/>
              </a:ext>
            </a:extLst>
          </p:cNvPr>
          <p:cNvSpPr/>
          <p:nvPr/>
        </p:nvSpPr>
        <p:spPr>
          <a:xfrm>
            <a:off x="3276600" y="2994464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B097BA-8EC5-0200-DDE3-10C806F2A684}"/>
              </a:ext>
            </a:extLst>
          </p:cNvPr>
          <p:cNvSpPr/>
          <p:nvPr/>
        </p:nvSpPr>
        <p:spPr>
          <a:xfrm>
            <a:off x="2966100" y="2756745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8DF40F-57F4-910F-E86C-5DDC6D8C0CB8}"/>
              </a:ext>
            </a:extLst>
          </p:cNvPr>
          <p:cNvSpPr/>
          <p:nvPr/>
        </p:nvSpPr>
        <p:spPr>
          <a:xfrm>
            <a:off x="9448800" y="5676900"/>
            <a:ext cx="91595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D72B8A-4EF3-BFC5-9376-5F3A6E43C307}"/>
              </a:ext>
            </a:extLst>
          </p:cNvPr>
          <p:cNvSpPr/>
          <p:nvPr/>
        </p:nvSpPr>
        <p:spPr>
          <a:xfrm>
            <a:off x="9082268" y="534114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3A750-AC84-01EA-390E-2923F22C717E}"/>
              </a:ext>
            </a:extLst>
          </p:cNvPr>
          <p:cNvSpPr/>
          <p:nvPr/>
        </p:nvSpPr>
        <p:spPr>
          <a:xfrm>
            <a:off x="5943600" y="6362700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6FDEA1-D128-84DD-C69F-B63E1F430815}"/>
              </a:ext>
            </a:extLst>
          </p:cNvPr>
          <p:cNvSpPr/>
          <p:nvPr/>
        </p:nvSpPr>
        <p:spPr>
          <a:xfrm>
            <a:off x="5685973" y="61249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ACB57-F171-D001-F363-5E7B1C0A76C1}"/>
              </a:ext>
            </a:extLst>
          </p:cNvPr>
          <p:cNvSpPr/>
          <p:nvPr/>
        </p:nvSpPr>
        <p:spPr>
          <a:xfrm>
            <a:off x="2976468" y="7038427"/>
            <a:ext cx="7388287" cy="1029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602964-05C4-982B-95F6-108D1D845E40}"/>
              </a:ext>
            </a:extLst>
          </p:cNvPr>
          <p:cNvCxnSpPr/>
          <p:nvPr/>
        </p:nvCxnSpPr>
        <p:spPr>
          <a:xfrm flipH="1">
            <a:off x="9557706" y="6124981"/>
            <a:ext cx="272094" cy="7257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8" t="6968" r="1024" b="26466"/>
          <a:stretch/>
        </p:blipFill>
        <p:spPr>
          <a:xfrm>
            <a:off x="1355583" y="1104899"/>
            <a:ext cx="7757889" cy="3249262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355583" y="4381500"/>
            <a:ext cx="7717265" cy="5034592"/>
            <a:chOff x="2209800" y="5315218"/>
            <a:chExt cx="12899571" cy="769865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l="416" t="74485" r="833" b="5556"/>
            <a:stretch/>
          </p:blipFill>
          <p:spPr>
            <a:xfrm>
              <a:off x="2209800" y="5315218"/>
              <a:ext cx="12899571" cy="146658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l="416" t="7037" r="833" b="5555"/>
            <a:stretch/>
          </p:blipFill>
          <p:spPr>
            <a:xfrm>
              <a:off x="2209800" y="6591300"/>
              <a:ext cx="12899571" cy="6422571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관리자 메인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일별매출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en-US" altLang="ko-KR" sz="2400" b="1" smtClean="0">
                <a:solidFill>
                  <a:schemeClr val="tx1"/>
                </a:solidFill>
              </a:rPr>
              <a:t>2</a:t>
            </a:r>
            <a:r>
              <a:rPr lang="ko-KR" altLang="en-US" sz="2400" b="1" smtClean="0">
                <a:solidFill>
                  <a:schemeClr val="tx1"/>
                </a:solidFill>
              </a:rPr>
              <a:t>주동안의 </a:t>
            </a:r>
            <a:r>
              <a:rPr lang="ko-KR" altLang="en-US" sz="2400" b="1">
                <a:solidFill>
                  <a:schemeClr val="tx1"/>
                </a:solidFill>
              </a:rPr>
              <a:t>매출을 확인할 수 있으며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매출이 없을 시 </a:t>
            </a:r>
            <a:r>
              <a:rPr lang="en-US" altLang="ko-KR" sz="2400" b="1">
                <a:solidFill>
                  <a:schemeClr val="tx1"/>
                </a:solidFill>
              </a:rPr>
              <a:t>0</a:t>
            </a:r>
            <a:r>
              <a:rPr lang="ko-KR" altLang="en-US" sz="2400" b="1">
                <a:solidFill>
                  <a:schemeClr val="tx1"/>
                </a:solidFill>
              </a:rPr>
              <a:t>원으로 표시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카테고리별 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판매된 카테고리별 비율로 차트에 표시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공지사항 리스트가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QnA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답변글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14600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14600" y="2324100"/>
            <a:ext cx="3429000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6147051" y="2324100"/>
            <a:ext cx="2844549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544085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14600" y="4481367"/>
            <a:ext cx="28194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5638801" y="4480215"/>
            <a:ext cx="335280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9812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916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6792"/>
          <a:stretch/>
        </p:blipFill>
        <p:spPr>
          <a:xfrm>
            <a:off x="1295401" y="2324100"/>
            <a:ext cx="1066799" cy="1303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b="14236"/>
          <a:stretch/>
        </p:blipFill>
        <p:spPr>
          <a:xfrm>
            <a:off x="1517405" y="6336354"/>
            <a:ext cx="7557968" cy="201006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514600" y="6455989"/>
            <a:ext cx="34290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6" name="직사각형 15"/>
          <p:cNvSpPr/>
          <p:nvPr/>
        </p:nvSpPr>
        <p:spPr>
          <a:xfrm>
            <a:off x="6147051" y="6451004"/>
            <a:ext cx="284455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981200" y="6473983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⑤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91600" y="648821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⑥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9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rcRect l="21147" r="21147"/>
          <a:stretch/>
        </p:blipFill>
        <p:spPr>
          <a:xfrm>
            <a:off x="1085534" y="1139793"/>
            <a:ext cx="3409576" cy="274315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err="1" smtClean="0">
                <a:solidFill>
                  <a:srgbClr val="756B5F"/>
                </a:solidFill>
              </a:rPr>
              <a:t>QnA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QnA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선택한 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 글 작성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선택하지 않아도 무방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 smtClean="0">
                <a:solidFill>
                  <a:schemeClr val="tx1"/>
                </a:solidFill>
              </a:rPr>
              <a:t>글 상세보기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작성한 내역을 확인할 수 있으며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작성자는 수정이 가능하고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관리자는 답변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답변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답변한 글은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작성글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바로 밑에        이미지 파일을 첨부하고 출력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페이징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검색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제목과 내용으로 검색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5937" r="15937"/>
          <a:stretch/>
        </p:blipFill>
        <p:spPr>
          <a:xfrm>
            <a:off x="5245766" y="1183766"/>
            <a:ext cx="3664342" cy="23727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04" y="4215396"/>
            <a:ext cx="3125406" cy="221756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79" y="4103039"/>
            <a:ext cx="4587141" cy="3300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859" y="4177296"/>
            <a:ext cx="2756772" cy="22498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204" y="6819900"/>
            <a:ext cx="3068020" cy="24372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667000" y="2823969"/>
            <a:ext cx="228600" cy="185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8" name="구부러진 연결선 37"/>
          <p:cNvCxnSpPr>
            <a:stCxn id="37" idx="2"/>
            <a:endCxn id="36" idx="0"/>
          </p:cNvCxnSpPr>
          <p:nvPr/>
        </p:nvCxnSpPr>
        <p:spPr>
          <a:xfrm rot="5400000">
            <a:off x="2072806" y="3394544"/>
            <a:ext cx="1093139" cy="3238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18778" y="410303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81199" y="4881369"/>
            <a:ext cx="800101" cy="6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1295400" y="2061969"/>
            <a:ext cx="3048000" cy="205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4" name="구부러진 연결선 43"/>
          <p:cNvCxnSpPr>
            <a:stCxn id="42" idx="3"/>
            <a:endCxn id="34" idx="0"/>
          </p:cNvCxnSpPr>
          <p:nvPr/>
        </p:nvCxnSpPr>
        <p:spPr>
          <a:xfrm flipV="1">
            <a:off x="4343400" y="1183766"/>
            <a:ext cx="2734537" cy="980767"/>
          </a:xfrm>
          <a:prstGeom prst="curvedConnector4">
            <a:avLst>
              <a:gd name="adj1" fmla="val 16499"/>
              <a:gd name="adj2" fmla="val 12330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550113" y="2127326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524916" y="2602784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9" name="구부러진 연결선 48"/>
          <p:cNvCxnSpPr>
            <a:stCxn id="48" idx="2"/>
            <a:endCxn id="35" idx="0"/>
          </p:cNvCxnSpPr>
          <p:nvPr/>
        </p:nvCxnSpPr>
        <p:spPr>
          <a:xfrm rot="5400000">
            <a:off x="5728606" y="2866065"/>
            <a:ext cx="1455532" cy="124313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48" idx="2"/>
            <a:endCxn id="3" idx="0"/>
          </p:cNvCxnSpPr>
          <p:nvPr/>
        </p:nvCxnSpPr>
        <p:spPr>
          <a:xfrm rot="16200000" flipH="1">
            <a:off x="7259875" y="2577926"/>
            <a:ext cx="1417432" cy="17813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093315" y="5791126"/>
            <a:ext cx="399909" cy="152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6" name="구부러진 연결선 55"/>
          <p:cNvCxnSpPr>
            <a:stCxn id="55" idx="2"/>
            <a:endCxn id="5" idx="3"/>
          </p:cNvCxnSpPr>
          <p:nvPr/>
        </p:nvCxnSpPr>
        <p:spPr>
          <a:xfrm rot="16200000" flipH="1">
            <a:off x="7345775" y="6891070"/>
            <a:ext cx="2094944" cy="199954"/>
          </a:xfrm>
          <a:prstGeom prst="curvedConnector4">
            <a:avLst>
              <a:gd name="adj1" fmla="val 20915"/>
              <a:gd name="adj2" fmla="val 21432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5562600" y="8420101"/>
            <a:ext cx="2854424" cy="128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8742660" y="7126064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0" y="6118726"/>
            <a:ext cx="375783" cy="39637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237301" y="2628900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24679" y="2392351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4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FAQ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관리자측에서만 작성버튼이 출력되며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그 외에는 리스트만 확인 가능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수정 및 삭제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관리자모드에서만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관리가 가능하며 이용자측에서는 내용만 확인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리스트들은 클릭하여 아코디언 형식으로 내용 확인 가능</a:t>
            </a:r>
            <a:endParaRPr lang="en-US" altLang="ko-KR" sz="2400" b="1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-1" b="384"/>
          <a:stretch/>
        </p:blipFill>
        <p:spPr>
          <a:xfrm>
            <a:off x="414246" y="1059550"/>
            <a:ext cx="6345546" cy="33219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6296" r="1250" b="5556"/>
          <a:stretch/>
        </p:blipFill>
        <p:spPr>
          <a:xfrm>
            <a:off x="4724400" y="3741262"/>
            <a:ext cx="5585385" cy="30024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l="1250" t="5926" r="833" b="6666"/>
          <a:stretch/>
        </p:blipFill>
        <p:spPr>
          <a:xfrm>
            <a:off x="647057" y="6158300"/>
            <a:ext cx="5564443" cy="306915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352800" y="2324101"/>
            <a:ext cx="381000" cy="15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>
            <a:off x="3429278" y="3666213"/>
            <a:ext cx="255308" cy="149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3" name="구부러진 연결선 42"/>
          <p:cNvCxnSpPr>
            <a:stCxn id="32" idx="3"/>
          </p:cNvCxnSpPr>
          <p:nvPr/>
        </p:nvCxnSpPr>
        <p:spPr>
          <a:xfrm>
            <a:off x="3684586" y="3741051"/>
            <a:ext cx="2487614" cy="17072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71074" y="4356710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51" name="구부러진 연결선 50"/>
          <p:cNvCxnSpPr>
            <a:stCxn id="31" idx="2"/>
            <a:endCxn id="27" idx="1"/>
          </p:cNvCxnSpPr>
          <p:nvPr/>
        </p:nvCxnSpPr>
        <p:spPr>
          <a:xfrm rot="5400000">
            <a:off x="-513008" y="3636566"/>
            <a:ext cx="5216375" cy="2896243"/>
          </a:xfrm>
          <a:prstGeom prst="curvedConnector4">
            <a:avLst>
              <a:gd name="adj1" fmla="val 35291"/>
              <a:gd name="adj2" fmla="val 10789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31174" y="5604302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18863" y="1889413"/>
            <a:ext cx="2053137" cy="33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948501" y="1777934"/>
            <a:ext cx="486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3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1:1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문의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회원만 작성 가능하며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자신이 작성한 글만 확인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상세보기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글 확인 및 글 관리</a:t>
            </a:r>
            <a:r>
              <a:rPr lang="en-US" altLang="ko-KR" sz="2400" b="1" smtClean="0">
                <a:solidFill>
                  <a:schemeClr val="tx1"/>
                </a:solidFill>
              </a:rPr>
              <a:t>(</a:t>
            </a:r>
            <a:r>
              <a:rPr lang="ko-KR" altLang="en-US" sz="2400" b="1" smtClean="0">
                <a:solidFill>
                  <a:schemeClr val="tx1"/>
                </a:solidFill>
              </a:rPr>
              <a:t>수정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삭제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답변</a:t>
            </a:r>
            <a:r>
              <a:rPr lang="en-US" altLang="ko-KR" sz="2400" b="1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수정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제목과 내용 수정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글 답변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 모드에서만 답변이 가능하고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 작성 시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 smtClean="0">
                <a:solidFill>
                  <a:schemeClr val="tx1"/>
                </a:solidFill>
              </a:rPr>
              <a:t>기재되어 있는 이메일로 답변 내용 전달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39018"/>
            <a:ext cx="4678185" cy="24073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936134"/>
            <a:ext cx="4209573" cy="21091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90051"/>
            <a:ext cx="3974509" cy="20133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6335117"/>
            <a:ext cx="4290678" cy="21792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7037" r="10834" b="18889"/>
          <a:stretch/>
        </p:blipFill>
        <p:spPr>
          <a:xfrm>
            <a:off x="5725772" y="7510551"/>
            <a:ext cx="4301462" cy="20100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777" y="986655"/>
            <a:ext cx="3363847" cy="287799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760943" y="2113076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14600" y="2456918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113951" y="778387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41406" y="3359094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31512" y="3410069"/>
            <a:ext cx="537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05201" y="7886700"/>
            <a:ext cx="425828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3" name="구부러진 연결선 32"/>
          <p:cNvCxnSpPr>
            <a:stCxn id="30" idx="2"/>
          </p:cNvCxnSpPr>
          <p:nvPr/>
        </p:nvCxnSpPr>
        <p:spPr>
          <a:xfrm rot="16200000" flipH="1">
            <a:off x="4484293" y="7272921"/>
            <a:ext cx="475301" cy="2007657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>
            <a:stCxn id="23" idx="0"/>
            <a:endCxn id="2" idx="0"/>
          </p:cNvCxnSpPr>
          <p:nvPr/>
        </p:nvCxnSpPr>
        <p:spPr>
          <a:xfrm rot="5400000" flipH="1" flipV="1">
            <a:off x="4485084" y="-730699"/>
            <a:ext cx="1470263" cy="4904972"/>
          </a:xfrm>
          <a:prstGeom prst="curvedConnector3">
            <a:avLst>
              <a:gd name="adj1" fmla="val 11554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22" idx="2"/>
            <a:endCxn id="16" idx="0"/>
          </p:cNvCxnSpPr>
          <p:nvPr/>
        </p:nvCxnSpPr>
        <p:spPr>
          <a:xfrm rot="5400000">
            <a:off x="2405813" y="2327875"/>
            <a:ext cx="1688234" cy="152828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stCxn id="22" idx="2"/>
            <a:endCxn id="17" idx="0"/>
          </p:cNvCxnSpPr>
          <p:nvPr/>
        </p:nvCxnSpPr>
        <p:spPr>
          <a:xfrm rot="16200000" flipH="1">
            <a:off x="4846588" y="1415383"/>
            <a:ext cx="1642151" cy="330718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>
            <a:stCxn id="22" idx="2"/>
          </p:cNvCxnSpPr>
          <p:nvPr/>
        </p:nvCxnSpPr>
        <p:spPr>
          <a:xfrm rot="5400000">
            <a:off x="1414706" y="4433554"/>
            <a:ext cx="4785020" cy="41371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52754" y="716786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14. </a:t>
            </a:r>
            <a:r>
              <a:rPr lang="ko-KR" altLang="en-US" sz="2700" b="1" dirty="0">
                <a:solidFill>
                  <a:srgbClr val="756B5F"/>
                </a:solidFill>
              </a:rPr>
              <a:t>차후 개발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4724400" y="1943100"/>
            <a:ext cx="76200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</a:rPr>
              <a:t>      </a:t>
            </a:r>
            <a:endParaRPr kumimoji="1" lang="en-US" altLang="ko-KR" sz="24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>
                <a:solidFill>
                  <a:schemeClr val="tx1"/>
                </a:solidFill>
              </a:rPr>
              <a:t>상품 주문 취소 및 환불 기능 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추가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회원 적립금을 다양한 </a:t>
            </a:r>
            <a:r>
              <a:rPr kumimoji="1" lang="ko-KR" altLang="en-US" sz="2800" b="1" dirty="0" err="1" smtClean="0">
                <a:solidFill>
                  <a:schemeClr val="tx1"/>
                </a:solidFill>
              </a:rPr>
              <a:t>활용처에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 사용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관리자의 관리 범위 강화</a:t>
            </a:r>
          </a:p>
          <a:p>
            <a:pPr marL="0" lvl="2" algn="ctr"/>
            <a:endParaRPr kumimoji="1" lang="en-US" altLang="ko-K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4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15. </a:t>
            </a:r>
            <a:r>
              <a:rPr lang="ko-KR" altLang="en-US" sz="2700" b="1" dirty="0">
                <a:solidFill>
                  <a:srgbClr val="756B5F"/>
                </a:solidFill>
              </a:rPr>
              <a:t>후기</a:t>
            </a:r>
          </a:p>
        </p:txBody>
      </p:sp>
      <p:sp>
        <p:nvSpPr>
          <p:cNvPr id="4" name="L 도형 3"/>
          <p:cNvSpPr/>
          <p:nvPr/>
        </p:nvSpPr>
        <p:spPr>
          <a:xfrm>
            <a:off x="2746726" y="794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인생 처음 팀프로젝트라 긴장을 많이 했는데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팀원분들이</a:t>
            </a:r>
            <a:r>
              <a:rPr lang="ko-KR" altLang="en-US" sz="2700" dirty="0" smtClean="0">
                <a:solidFill>
                  <a:schemeClr val="tx1"/>
                </a:solidFill>
              </a:rPr>
              <a:t> </a:t>
            </a:r>
            <a:endParaRPr lang="en-US" altLang="ko-KR" sz="2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모두 열심히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정말 훌륭하게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만든것</a:t>
            </a:r>
            <a:r>
              <a:rPr lang="ko-KR" altLang="en-US" sz="2700" dirty="0" smtClean="0">
                <a:solidFill>
                  <a:schemeClr val="tx1"/>
                </a:solidFill>
              </a:rPr>
              <a:t> 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정말 잊지 못할 경험이고 제 인생에 도움이 많이 되었던 경험입니다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미숙한 제 의견에 묵묵히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너무 고맙습니다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>
            <a:off x="2746726" y="69879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chemeClr val="tx1"/>
                </a:solidFill>
              </a:rPr>
              <a:t>     개인프로젝트와 </a:t>
            </a:r>
            <a:r>
              <a:rPr lang="ko-KR" altLang="en-US" sz="2800" dirty="0" err="1">
                <a:solidFill>
                  <a:schemeClr val="tx1"/>
                </a:solidFill>
              </a:rPr>
              <a:t>팀프로젝트</a:t>
            </a:r>
            <a:r>
              <a:rPr lang="ko-KR" altLang="en-US" sz="2800" dirty="0">
                <a:solidFill>
                  <a:schemeClr val="tx1"/>
                </a:solidFill>
              </a:rPr>
              <a:t> 차이가 많이 난다는 것을 몸소 배웠습니다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800" dirty="0" smtClean="0">
                <a:solidFill>
                  <a:schemeClr val="tx1"/>
                </a:solidFill>
              </a:rPr>
              <a:t>    추후에는 </a:t>
            </a:r>
            <a:r>
              <a:rPr lang="ko-KR" altLang="en-US" sz="2800" dirty="0">
                <a:solidFill>
                  <a:schemeClr val="tx1"/>
                </a:solidFill>
              </a:rPr>
              <a:t>월별 통계도 추가하여 마케팅에도 도움이 되었으면 좋겠습니다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7" name="L 도형 6"/>
          <p:cNvSpPr/>
          <p:nvPr/>
        </p:nvSpPr>
        <p:spPr>
          <a:xfrm>
            <a:off x="2736472" y="3863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처음 </a:t>
            </a:r>
            <a:r>
              <a:rPr lang="ko-KR" altLang="en-US" sz="2700" dirty="0">
                <a:solidFill>
                  <a:schemeClr val="tx1"/>
                </a:solidFill>
              </a:rPr>
              <a:t>해보는 팀 프로젝트여서 많은 걱정이 있었지만 팀장님과 팀원 덕분에 무사히 프로젝트를 완성할 수 있었던 것 같습니다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진짜 쇼핑몰 같은 페이지 만드느라 고생 많으셨어요</a:t>
            </a:r>
            <a:r>
              <a:rPr lang="en-US" altLang="ko-KR" sz="2700" dirty="0">
                <a:solidFill>
                  <a:schemeClr val="tx1"/>
                </a:solidFill>
              </a:rPr>
              <a:t>! 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6724" y="6987900"/>
            <a:ext cx="157371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유민상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6724" y="789049"/>
            <a:ext cx="1557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신치윤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0124" y="3847794"/>
            <a:ext cx="157371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김소연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2628900"/>
            <a:ext cx="12683763" cy="2139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THANK YOU</a:t>
            </a:r>
            <a:endParaRPr lang="en-US" dirty="0"/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81" y="4914900"/>
            <a:ext cx="3657600" cy="1642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19"/>
          <p:cNvGrpSpPr>
            <a:grpSpLocks/>
          </p:cNvGrpSpPr>
          <p:nvPr/>
        </p:nvGrpSpPr>
        <p:grpSpPr bwMode="auto">
          <a:xfrm>
            <a:off x="3548065" y="1318693"/>
            <a:ext cx="11018045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64" name="직사각형 6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Windows 10 Home</a:t>
              </a:r>
            </a:p>
          </p:txBody>
        </p:sp>
      </p:grpSp>
      <p:grpSp>
        <p:nvGrpSpPr>
          <p:cNvPr id="66" name="그룹 20"/>
          <p:cNvGrpSpPr>
            <a:grpSpLocks/>
          </p:cNvGrpSpPr>
          <p:nvPr/>
        </p:nvGrpSpPr>
        <p:grpSpPr bwMode="auto">
          <a:xfrm>
            <a:off x="3548065" y="2166418"/>
            <a:ext cx="11018045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7" name="직사각형 6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Apache Tomcat 9.0</a:t>
              </a:r>
            </a:p>
          </p:txBody>
        </p:sp>
      </p:grpSp>
      <p:grpSp>
        <p:nvGrpSpPr>
          <p:cNvPr id="69" name="그룹 21"/>
          <p:cNvGrpSpPr>
            <a:grpSpLocks/>
          </p:cNvGrpSpPr>
          <p:nvPr/>
        </p:nvGrpSpPr>
        <p:grpSpPr bwMode="auto">
          <a:xfrm>
            <a:off x="3543300" y="3016524"/>
            <a:ext cx="11020425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70" name="직사각형 6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 lvl="1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72" name="그룹 22"/>
          <p:cNvGrpSpPr>
            <a:grpSpLocks/>
          </p:cNvGrpSpPr>
          <p:nvPr/>
        </p:nvGrpSpPr>
        <p:grpSpPr bwMode="auto">
          <a:xfrm>
            <a:off x="3526632" y="3864249"/>
            <a:ext cx="11018043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73" name="직사각형 7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 Platform 8, JSP &amp; Servlet </a:t>
              </a:r>
            </a:p>
          </p:txBody>
        </p:sp>
      </p:grpSp>
      <p:grpSp>
        <p:nvGrpSpPr>
          <p:cNvPr id="75" name="그룹 24"/>
          <p:cNvGrpSpPr>
            <a:grpSpLocks/>
          </p:cNvGrpSpPr>
          <p:nvPr/>
        </p:nvGrpSpPr>
        <p:grpSpPr bwMode="auto">
          <a:xfrm>
            <a:off x="3526632" y="5564461"/>
            <a:ext cx="11018043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76" name="직사각형 7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HTML5, CSS/CSS3, JavaScript, jQuery</a:t>
              </a:r>
            </a:p>
          </p:txBody>
        </p:sp>
      </p:grpSp>
      <p:grpSp>
        <p:nvGrpSpPr>
          <p:cNvPr id="78" name="그룹 23"/>
          <p:cNvGrpSpPr>
            <a:grpSpLocks/>
          </p:cNvGrpSpPr>
          <p:nvPr/>
        </p:nvGrpSpPr>
        <p:grpSpPr bwMode="auto">
          <a:xfrm>
            <a:off x="3526634" y="4714356"/>
            <a:ext cx="11018045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79" name="직사각형 7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전자정부 표준 프레임워크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(Spring framework),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Mybatis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framework 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81" name="그룹 26"/>
          <p:cNvGrpSpPr>
            <a:grpSpLocks/>
          </p:cNvGrpSpPr>
          <p:nvPr/>
        </p:nvGrpSpPr>
        <p:grpSpPr bwMode="auto">
          <a:xfrm>
            <a:off x="3526632" y="7262297"/>
            <a:ext cx="11046618" cy="1615003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82" name="직사각형 81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JavaScript jquery-3.4.x, jquery-ui-1.11.4,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jquery-easyui-1.4.5, Bootstrap, Bootstrap-star-rating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bootstrap-select,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Daum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PostCode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JQueryUI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DatePicker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summerNoteEdit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84" name="그룹 25"/>
          <p:cNvGrpSpPr>
            <a:grpSpLocks/>
          </p:cNvGrpSpPr>
          <p:nvPr/>
        </p:nvGrpSpPr>
        <p:grpSpPr bwMode="auto">
          <a:xfrm>
            <a:off x="3526632" y="6412186"/>
            <a:ext cx="11018043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85" name="직사각형 8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Spring tool suite 3.9.14,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(E-R Modeling Tool) ,</a:t>
              </a: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sqldeveloper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sp>
        <p:nvSpPr>
          <p:cNvPr id="87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6553200" y="6203951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3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1D66A6-993D-63BF-10EC-534F427B0C39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2825206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2EB0CEE7-621B-7E79-0F3B-EC3D82F95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51760" y="640618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사용자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05816" y="1876526"/>
            <a:ext cx="2409628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bowow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36639" y="4234347"/>
            <a:ext cx="1927703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95400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가입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1381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로그아웃</a:t>
            </a:r>
          </a:p>
        </p:txBody>
      </p:sp>
      <p:cxnSp>
        <p:nvCxnSpPr>
          <p:cNvPr id="73" name="꺾인 연결선 72"/>
          <p:cNvCxnSpPr>
            <a:cxnSpLocks/>
            <a:stCxn id="78" idx="2"/>
            <a:endCxn id="12" idx="0"/>
          </p:cNvCxnSpPr>
          <p:nvPr/>
        </p:nvCxnSpPr>
        <p:spPr>
          <a:xfrm rot="5400000">
            <a:off x="2410904" y="3353998"/>
            <a:ext cx="1559508" cy="234473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3"/>
            <a:endCxn id="10" idx="0"/>
          </p:cNvCxnSpPr>
          <p:nvPr/>
        </p:nvCxnSpPr>
        <p:spPr>
          <a:xfrm>
            <a:off x="8641518" y="3503613"/>
            <a:ext cx="8358973" cy="730734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89" idx="2"/>
            <a:endCxn id="106" idx="0"/>
          </p:cNvCxnSpPr>
          <p:nvPr/>
        </p:nvCxnSpPr>
        <p:spPr>
          <a:xfrm rot="16200000" flipH="1">
            <a:off x="6012806" y="6517774"/>
            <a:ext cx="1480787" cy="51894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339917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0722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비밀번호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770837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2472219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FAQ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00149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0236858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QnA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229737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6581282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</a:t>
            </a:r>
          </a:p>
        </p:txBody>
      </p:sp>
      <p:cxnSp>
        <p:nvCxnSpPr>
          <p:cNvPr id="123" name="직선 연결선 122"/>
          <p:cNvCxnSpPr>
            <a:cxnSpLocks/>
            <a:endCxn id="5" idx="2"/>
          </p:cNvCxnSpPr>
          <p:nvPr/>
        </p:nvCxnSpPr>
        <p:spPr>
          <a:xfrm flipV="1">
            <a:off x="7810630" y="2416526"/>
            <a:ext cx="0" cy="8440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cxnSpLocks/>
          </p:cNvCxnSpPr>
          <p:nvPr/>
        </p:nvCxnSpPr>
        <p:spPr>
          <a:xfrm rot="5400000">
            <a:off x="5664785" y="1171446"/>
            <a:ext cx="844087" cy="344760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cxnSpLocks/>
            <a:stCxn id="78" idx="2"/>
            <a:endCxn id="85" idx="0"/>
          </p:cNvCxnSpPr>
          <p:nvPr/>
        </p:nvCxnSpPr>
        <p:spPr>
          <a:xfrm rot="5400000">
            <a:off x="3516816" y="4459910"/>
            <a:ext cx="1559508" cy="1329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cxnSpLocks/>
            <a:stCxn id="78" idx="2"/>
            <a:endCxn id="89" idx="0"/>
          </p:cNvCxnSpPr>
          <p:nvPr/>
        </p:nvCxnSpPr>
        <p:spPr>
          <a:xfrm rot="16200000" flipH="1">
            <a:off x="4648622" y="3461017"/>
            <a:ext cx="1559508" cy="213069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cxnSpLocks/>
            <a:stCxn id="78" idx="2"/>
            <a:endCxn id="100" idx="0"/>
          </p:cNvCxnSpPr>
          <p:nvPr/>
        </p:nvCxnSpPr>
        <p:spPr>
          <a:xfrm rot="16200000" flipH="1">
            <a:off x="5763950" y="2345689"/>
            <a:ext cx="1559508" cy="436135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cxnSpLocks/>
            <a:stCxn id="78" idx="2"/>
            <a:endCxn id="102" idx="0"/>
          </p:cNvCxnSpPr>
          <p:nvPr/>
        </p:nvCxnSpPr>
        <p:spPr>
          <a:xfrm rot="16200000" flipH="1">
            <a:off x="6881633" y="1228007"/>
            <a:ext cx="1559508" cy="659672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cxnSpLocks/>
            <a:stCxn id="78" idx="2"/>
            <a:endCxn id="91" idx="0"/>
          </p:cNvCxnSpPr>
          <p:nvPr/>
        </p:nvCxnSpPr>
        <p:spPr>
          <a:xfrm rot="16200000" flipH="1">
            <a:off x="7999313" y="110326"/>
            <a:ext cx="1559508" cy="88320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159"/>
          <p:cNvCxnSpPr>
            <a:cxnSpLocks/>
            <a:endCxn id="104" idx="0"/>
          </p:cNvCxnSpPr>
          <p:nvPr/>
        </p:nvCxnSpPr>
        <p:spPr>
          <a:xfrm rot="5400000">
            <a:off x="5327372" y="6351287"/>
            <a:ext cx="1500112" cy="83259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12763717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73" name="직선 연결선 172"/>
          <p:cNvCxnSpPr>
            <a:cxnSpLocks/>
            <a:stCxn id="172" idx="0"/>
            <a:endCxn id="91" idx="2"/>
          </p:cNvCxnSpPr>
          <p:nvPr/>
        </p:nvCxnSpPr>
        <p:spPr>
          <a:xfrm flipV="1">
            <a:off x="13195108" y="6036855"/>
            <a:ext cx="0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cxnSpLocks/>
            <a:stCxn id="102" idx="2"/>
            <a:endCxn id="186" idx="0"/>
          </p:cNvCxnSpPr>
          <p:nvPr/>
        </p:nvCxnSpPr>
        <p:spPr>
          <a:xfrm rot="16200000" flipH="1">
            <a:off x="10325768" y="6670833"/>
            <a:ext cx="1500111" cy="232153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9680317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760509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글검색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87" name="꺾인 연결선 186"/>
          <p:cNvCxnSpPr>
            <a:cxnSpLocks/>
            <a:stCxn id="102" idx="2"/>
            <a:endCxn id="185" idx="0"/>
          </p:cNvCxnSpPr>
          <p:nvPr/>
        </p:nvCxnSpPr>
        <p:spPr>
          <a:xfrm rot="5400000">
            <a:off x="9785673" y="6362891"/>
            <a:ext cx="1500111" cy="84803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8307740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97" name="직선 연결선 196"/>
          <p:cNvCxnSpPr>
            <a:cxnSpLocks/>
            <a:stCxn id="196" idx="0"/>
            <a:endCxn id="100" idx="2"/>
          </p:cNvCxnSpPr>
          <p:nvPr/>
        </p:nvCxnSpPr>
        <p:spPr>
          <a:xfrm flipH="1" flipV="1">
            <a:off x="8724382" y="6036855"/>
            <a:ext cx="14749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4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0BAC67C-7481-8183-7231-B56B32FCD721}"/>
              </a:ext>
            </a:extLst>
          </p:cNvPr>
          <p:cNvSpPr txBox="1">
            <a:spLocks/>
          </p:cNvSpPr>
          <p:nvPr/>
        </p:nvSpPr>
        <p:spPr>
          <a:xfrm>
            <a:off x="1219211" y="481383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46" name="그래픽 45" descr="곰 발바닥 단색으로 채워진">
            <a:extLst>
              <a:ext uri="{FF2B5EF4-FFF2-40B4-BE49-F238E27FC236}">
                <a16:creationId xmlns:a16="http://schemas.microsoft.com/office/drawing/2014/main" id="{3CAC5CE5-024C-454E-BD69-D4F064618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>
            <a:stCxn id="79" idx="2"/>
            <a:endCxn id="85" idx="0"/>
          </p:cNvCxnSpPr>
          <p:nvPr/>
        </p:nvCxnSpPr>
        <p:spPr>
          <a:xfrm>
            <a:off x="9110256" y="1805360"/>
            <a:ext cx="0" cy="5302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82" idx="0"/>
          </p:cNvCxnSpPr>
          <p:nvPr/>
        </p:nvCxnSpPr>
        <p:spPr>
          <a:xfrm rot="16200000" flipH="1">
            <a:off x="13307297" y="-1375424"/>
            <a:ext cx="388589" cy="878266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9" idx="2"/>
            <a:endCxn id="83" idx="0"/>
          </p:cNvCxnSpPr>
          <p:nvPr/>
        </p:nvCxnSpPr>
        <p:spPr>
          <a:xfrm rot="5400000">
            <a:off x="4483193" y="-2291447"/>
            <a:ext cx="530257" cy="872387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82" name="직사각형 81"/>
          <p:cNvSpPr/>
          <p:nvPr/>
        </p:nvSpPr>
        <p:spPr>
          <a:xfrm>
            <a:off x="17460924" y="3210206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-45615" y="2335617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678256" y="233561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363616" y="3210206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</p:txBody>
      </p:sp>
      <p:sp>
        <p:nvSpPr>
          <p:cNvPr id="100" name="직사각형 99"/>
          <p:cNvSpPr/>
          <p:nvPr/>
        </p:nvSpPr>
        <p:spPr>
          <a:xfrm>
            <a:off x="2812475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리뷰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865282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/>
              <a:t>장바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구니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85568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주문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11772269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52227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cxnSp>
        <p:nvCxnSpPr>
          <p:cNvPr id="147" name="꺾인 연결선 146"/>
          <p:cNvCxnSpPr>
            <a:stCxn id="85" idx="2"/>
            <a:endCxn id="89" idx="0"/>
          </p:cNvCxnSpPr>
          <p:nvPr/>
        </p:nvCxnSpPr>
        <p:spPr>
          <a:xfrm rot="5400000">
            <a:off x="7258643" y="1358591"/>
            <a:ext cx="388589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89" idx="2"/>
            <a:endCxn id="91" idx="0"/>
          </p:cNvCxnSpPr>
          <p:nvPr/>
        </p:nvCxnSpPr>
        <p:spPr>
          <a:xfrm rot="5400000">
            <a:off x="2926114" y="1512892"/>
            <a:ext cx="686188" cy="505281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89" idx="2"/>
            <a:endCxn id="100" idx="0"/>
          </p:cNvCxnSpPr>
          <p:nvPr/>
        </p:nvCxnSpPr>
        <p:spPr>
          <a:xfrm rot="5400000">
            <a:off x="4122952" y="2709730"/>
            <a:ext cx="686188" cy="265914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89" idx="2"/>
            <a:endCxn id="102" idx="0"/>
          </p:cNvCxnSpPr>
          <p:nvPr/>
        </p:nvCxnSpPr>
        <p:spPr>
          <a:xfrm rot="16200000" flipH="1">
            <a:off x="5649355" y="3842467"/>
            <a:ext cx="686188" cy="39366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89" idx="2"/>
            <a:endCxn id="104" idx="0"/>
          </p:cNvCxnSpPr>
          <p:nvPr/>
        </p:nvCxnSpPr>
        <p:spPr>
          <a:xfrm rot="16200000" flipH="1">
            <a:off x="6995161" y="2496661"/>
            <a:ext cx="686188" cy="30852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89" idx="2"/>
            <a:endCxn id="106" idx="0"/>
          </p:cNvCxnSpPr>
          <p:nvPr/>
        </p:nvCxnSpPr>
        <p:spPr>
          <a:xfrm rot="16200000" flipH="1">
            <a:off x="8602848" y="888973"/>
            <a:ext cx="686188" cy="630065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89" idx="2"/>
            <a:endCxn id="118" idx="0"/>
          </p:cNvCxnSpPr>
          <p:nvPr/>
        </p:nvCxnSpPr>
        <p:spPr>
          <a:xfrm rot="16200000" flipH="1">
            <a:off x="10328111" y="-836289"/>
            <a:ext cx="686188" cy="97511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1880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마이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페이지</a:t>
            </a:r>
            <a:endParaRPr lang="en-US" altLang="ko-KR" sz="1500" b="1" dirty="0"/>
          </a:p>
        </p:txBody>
      </p:sp>
      <p:cxnSp>
        <p:nvCxnSpPr>
          <p:cNvPr id="154" name="꺾인 연결선 153"/>
          <p:cNvCxnSpPr>
            <a:stCxn id="91" idx="2"/>
            <a:endCxn id="156" idx="0"/>
          </p:cNvCxnSpPr>
          <p:nvPr/>
        </p:nvCxnSpPr>
        <p:spPr>
          <a:xfrm rot="16200000" flipH="1">
            <a:off x="230757" y="5812437"/>
            <a:ext cx="1367286" cy="3432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378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작성한 글 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620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57" name="꺾인 연결선 156"/>
          <p:cNvCxnSpPr>
            <a:stCxn id="91" idx="2"/>
            <a:endCxn id="155" idx="0"/>
          </p:cNvCxnSpPr>
          <p:nvPr/>
        </p:nvCxnSpPr>
        <p:spPr>
          <a:xfrm rot="5400000">
            <a:off x="-131343" y="5793537"/>
            <a:ext cx="1367286" cy="3810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18" idx="2"/>
            <a:endCxn id="160" idx="0"/>
          </p:cNvCxnSpPr>
          <p:nvPr/>
        </p:nvCxnSpPr>
        <p:spPr>
          <a:xfrm rot="16200000" flipH="1">
            <a:off x="15054608" y="5792579"/>
            <a:ext cx="1367286" cy="38291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481364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560570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1" name="꺾인 연결선 160"/>
          <p:cNvCxnSpPr>
            <a:stCxn id="118" idx="2"/>
            <a:endCxn id="159" idx="0"/>
          </p:cNvCxnSpPr>
          <p:nvPr/>
        </p:nvCxnSpPr>
        <p:spPr>
          <a:xfrm rot="5400000">
            <a:off x="14658576" y="5779463"/>
            <a:ext cx="1367286" cy="40914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1639777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402158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64" name="꺾인 연결선 163"/>
          <p:cNvCxnSpPr>
            <a:stCxn id="118" idx="2"/>
            <a:endCxn id="163" idx="0"/>
          </p:cNvCxnSpPr>
          <p:nvPr/>
        </p:nvCxnSpPr>
        <p:spPr>
          <a:xfrm rot="5400000">
            <a:off x="14262545" y="5383432"/>
            <a:ext cx="1367286" cy="120121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164"/>
          <p:cNvCxnSpPr>
            <a:stCxn id="118" idx="2"/>
            <a:endCxn id="162" idx="0"/>
          </p:cNvCxnSpPr>
          <p:nvPr/>
        </p:nvCxnSpPr>
        <p:spPr>
          <a:xfrm rot="16200000" flipH="1">
            <a:off x="15450639" y="5396548"/>
            <a:ext cx="1367286" cy="117497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00" idx="2"/>
            <a:endCxn id="168" idx="0"/>
          </p:cNvCxnSpPr>
          <p:nvPr/>
        </p:nvCxnSpPr>
        <p:spPr>
          <a:xfrm rot="16200000" flipH="1">
            <a:off x="2638758" y="5798110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239226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318432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9" name="꺾인 연결선 168"/>
          <p:cNvCxnSpPr>
            <a:stCxn id="100" idx="2"/>
            <a:endCxn id="167" idx="0"/>
          </p:cNvCxnSpPr>
          <p:nvPr/>
        </p:nvCxnSpPr>
        <p:spPr>
          <a:xfrm rot="5400000">
            <a:off x="2242727" y="5773932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397639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16002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2" name="꺾인 연결선 171"/>
          <p:cNvCxnSpPr>
            <a:stCxn id="100" idx="2"/>
            <a:endCxn id="171" idx="0"/>
          </p:cNvCxnSpPr>
          <p:nvPr/>
        </p:nvCxnSpPr>
        <p:spPr>
          <a:xfrm rot="5400000">
            <a:off x="1846695" y="5377901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00" idx="2"/>
            <a:endCxn id="170" idx="0"/>
          </p:cNvCxnSpPr>
          <p:nvPr/>
        </p:nvCxnSpPr>
        <p:spPr>
          <a:xfrm rot="16200000" flipH="1">
            <a:off x="3034790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1600200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파일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2392265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176" name="직선 연결선 175"/>
          <p:cNvCxnSpPr>
            <a:stCxn id="171" idx="2"/>
            <a:endCxn id="174" idx="0"/>
          </p:cNvCxnSpPr>
          <p:nvPr/>
        </p:nvCxnSpPr>
        <p:spPr>
          <a:xfrm>
            <a:off x="1924200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>
            <a:stCxn id="167" idx="2"/>
            <a:endCxn id="175" idx="0"/>
          </p:cNvCxnSpPr>
          <p:nvPr/>
        </p:nvCxnSpPr>
        <p:spPr>
          <a:xfrm>
            <a:off x="2716265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endCxn id="183" idx="0"/>
          </p:cNvCxnSpPr>
          <p:nvPr/>
        </p:nvCxnSpPr>
        <p:spPr>
          <a:xfrm rot="16200000" flipH="1">
            <a:off x="11603898" y="5798111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11357405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12149469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84" name="꺾인 연결선 183"/>
          <p:cNvCxnSpPr>
            <a:endCxn id="182" idx="0"/>
          </p:cNvCxnSpPr>
          <p:nvPr/>
        </p:nvCxnSpPr>
        <p:spPr>
          <a:xfrm rot="5400000">
            <a:off x="11207867" y="5773934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293603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565340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endCxn id="186" idx="0"/>
          </p:cNvCxnSpPr>
          <p:nvPr/>
        </p:nvCxnSpPr>
        <p:spPr>
          <a:xfrm rot="5400000">
            <a:off x="10811835" y="5377903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endCxn id="185" idx="0"/>
          </p:cNvCxnSpPr>
          <p:nvPr/>
        </p:nvCxnSpPr>
        <p:spPr>
          <a:xfrm rot="16200000" flipH="1">
            <a:off x="11994429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10565340" y="8216853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문의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91" name="직선 연결선 190"/>
          <p:cNvCxnSpPr>
            <a:stCxn id="186" idx="2"/>
            <a:endCxn id="189" idx="0"/>
          </p:cNvCxnSpPr>
          <p:nvPr/>
        </p:nvCxnSpPr>
        <p:spPr>
          <a:xfrm>
            <a:off x="10889340" y="7585682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/>
          <p:cNvSpPr/>
          <p:nvPr/>
        </p:nvSpPr>
        <p:spPr>
          <a:xfrm>
            <a:off x="505658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추가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865279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리스트수정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667397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04" name="직선 연결선 203"/>
          <p:cNvCxnSpPr>
            <a:stCxn id="102" idx="2"/>
            <a:endCxn id="199" idx="0"/>
          </p:cNvCxnSpPr>
          <p:nvPr/>
        </p:nvCxnSpPr>
        <p:spPr>
          <a:xfrm flipH="1">
            <a:off x="6189281" y="5300394"/>
            <a:ext cx="2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02" idx="2"/>
            <a:endCxn id="200" idx="0"/>
          </p:cNvCxnSpPr>
          <p:nvPr/>
        </p:nvCxnSpPr>
        <p:spPr>
          <a:xfrm rot="16200000" flipH="1">
            <a:off x="5909985" y="5579690"/>
            <a:ext cx="1367286" cy="80869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102" idx="2"/>
            <a:endCxn id="198" idx="0"/>
          </p:cNvCxnSpPr>
          <p:nvPr/>
        </p:nvCxnSpPr>
        <p:spPr>
          <a:xfrm rot="5400000">
            <a:off x="5101292" y="5579690"/>
            <a:ext cx="1367286" cy="80869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/>
          <p:cNvSpPr/>
          <p:nvPr/>
        </p:nvSpPr>
        <p:spPr>
          <a:xfrm>
            <a:off x="775688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8565579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하기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937427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</a:p>
        </p:txBody>
      </p:sp>
      <p:cxnSp>
        <p:nvCxnSpPr>
          <p:cNvPr id="216" name="직선 연결선 215"/>
          <p:cNvCxnSpPr>
            <a:stCxn id="104" idx="2"/>
            <a:endCxn id="214" idx="0"/>
          </p:cNvCxnSpPr>
          <p:nvPr/>
        </p:nvCxnSpPr>
        <p:spPr>
          <a:xfrm>
            <a:off x="8880895" y="5300395"/>
            <a:ext cx="8687" cy="13672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04" idx="2"/>
            <a:endCxn id="215" idx="0"/>
          </p:cNvCxnSpPr>
          <p:nvPr/>
        </p:nvCxnSpPr>
        <p:spPr>
          <a:xfrm rot="16200000" flipH="1">
            <a:off x="8605942" y="5575346"/>
            <a:ext cx="1367288" cy="81738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17"/>
          <p:cNvCxnSpPr>
            <a:stCxn id="104" idx="2"/>
            <a:endCxn id="213" idx="0"/>
          </p:cNvCxnSpPr>
          <p:nvPr/>
        </p:nvCxnSpPr>
        <p:spPr>
          <a:xfrm rot="5400000">
            <a:off x="7797248" y="5584034"/>
            <a:ext cx="1367288" cy="8000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7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7266406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cxnSp>
        <p:nvCxnSpPr>
          <p:cNvPr id="86" name="꺾인 연결선 85"/>
          <p:cNvCxnSpPr>
            <a:stCxn id="89" idx="2"/>
            <a:endCxn id="84" idx="0"/>
          </p:cNvCxnSpPr>
          <p:nvPr/>
        </p:nvCxnSpPr>
        <p:spPr>
          <a:xfrm rot="16200000" flipH="1">
            <a:off x="11349917" y="-1858095"/>
            <a:ext cx="686188" cy="1179479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6640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글댓글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93" name="직선 연결선 92"/>
          <p:cNvCxnSpPr>
            <a:stCxn id="84" idx="2"/>
            <a:endCxn id="92" idx="0"/>
          </p:cNvCxnSpPr>
          <p:nvPr/>
        </p:nvCxnSpPr>
        <p:spPr>
          <a:xfrm>
            <a:off x="17590406" y="5300394"/>
            <a:ext cx="0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381000" y="79593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정보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>
            <a:stCxn id="91" idx="2"/>
            <a:endCxn id="96" idx="0"/>
          </p:cNvCxnSpPr>
          <p:nvPr/>
        </p:nvCxnSpPr>
        <p:spPr>
          <a:xfrm flipH="1">
            <a:off x="705000" y="5300394"/>
            <a:ext cx="37800" cy="26589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0280A-431B-9DA1-8431-B2CACE46B8FB}"/>
              </a:ext>
            </a:extLst>
          </p:cNvPr>
          <p:cNvSpPr txBox="1"/>
          <p:nvPr/>
        </p:nvSpPr>
        <p:spPr>
          <a:xfrm>
            <a:off x="5442523" y="679006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사용자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CD0B818-C9EC-59AF-5BB3-AC74F76E8A89}"/>
              </a:ext>
            </a:extLst>
          </p:cNvPr>
          <p:cNvSpPr txBox="1">
            <a:spLocks/>
          </p:cNvSpPr>
          <p:nvPr/>
        </p:nvSpPr>
        <p:spPr>
          <a:xfrm>
            <a:off x="1257174" y="517608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5A38B78E-1050-81DB-1B0E-63D535325E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63" name="직사각형 62"/>
          <p:cNvSpPr/>
          <p:nvPr/>
        </p:nvSpPr>
        <p:spPr>
          <a:xfrm>
            <a:off x="-36924" y="3320615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678256" y="2220788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1196228" y="3320615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  <a:endParaRPr lang="en-US" altLang="ko-KR" sz="1500" b="1" dirty="0"/>
          </a:p>
        </p:txBody>
      </p:sp>
      <p:sp>
        <p:nvSpPr>
          <p:cNvPr id="66" name="직사각형 65"/>
          <p:cNvSpPr/>
          <p:nvPr/>
        </p:nvSpPr>
        <p:spPr>
          <a:xfrm>
            <a:off x="416298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76721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69" name="직사각형 68"/>
          <p:cNvSpPr/>
          <p:nvPr/>
        </p:nvSpPr>
        <p:spPr>
          <a:xfrm>
            <a:off x="9790452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604184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sp>
        <p:nvSpPr>
          <p:cNvPr id="72" name="직사각형 71"/>
          <p:cNvSpPr/>
          <p:nvPr/>
        </p:nvSpPr>
        <p:spPr>
          <a:xfrm>
            <a:off x="15417915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매출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통계</a:t>
            </a:r>
            <a:endParaRPr lang="en-US" altLang="ko-KR" sz="1500" b="1" dirty="0"/>
          </a:p>
        </p:txBody>
      </p:sp>
      <p:cxnSp>
        <p:nvCxnSpPr>
          <p:cNvPr id="92" name="직선 연결선 91"/>
          <p:cNvCxnSpPr>
            <a:stCxn id="64" idx="0"/>
            <a:endCxn id="60" idx="2"/>
          </p:cNvCxnSpPr>
          <p:nvPr/>
        </p:nvCxnSpPr>
        <p:spPr>
          <a:xfrm flipV="1">
            <a:off x="9110256" y="1805360"/>
            <a:ext cx="0" cy="41542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64" idx="2"/>
            <a:endCxn id="63" idx="0"/>
          </p:cNvCxnSpPr>
          <p:nvPr/>
        </p:nvCxnSpPr>
        <p:spPr>
          <a:xfrm rot="5400000">
            <a:off x="4445753" y="-1343889"/>
            <a:ext cx="613827" cy="87151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4" idx="2"/>
            <a:endCxn id="65" idx="0"/>
          </p:cNvCxnSpPr>
          <p:nvPr/>
        </p:nvCxnSpPr>
        <p:spPr>
          <a:xfrm rot="16200000" flipH="1">
            <a:off x="10062329" y="1754715"/>
            <a:ext cx="613827" cy="251797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65" idx="2"/>
            <a:endCxn id="66" idx="0"/>
          </p:cNvCxnSpPr>
          <p:nvPr/>
        </p:nvCxnSpPr>
        <p:spPr>
          <a:xfrm rot="5400000">
            <a:off x="7681481" y="612123"/>
            <a:ext cx="752256" cy="71412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5" idx="2"/>
            <a:endCxn id="68" idx="0"/>
          </p:cNvCxnSpPr>
          <p:nvPr/>
        </p:nvCxnSpPr>
        <p:spPr>
          <a:xfrm rot="5400000">
            <a:off x="9088347" y="2018990"/>
            <a:ext cx="752256" cy="43275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65" idx="2"/>
            <a:endCxn id="69" idx="0"/>
          </p:cNvCxnSpPr>
          <p:nvPr/>
        </p:nvCxnSpPr>
        <p:spPr>
          <a:xfrm rot="5400000">
            <a:off x="10495212" y="3425855"/>
            <a:ext cx="752256" cy="1513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65" idx="2"/>
            <a:endCxn id="70" idx="0"/>
          </p:cNvCxnSpPr>
          <p:nvPr/>
        </p:nvCxnSpPr>
        <p:spPr>
          <a:xfrm rot="16200000" flipH="1">
            <a:off x="11902077" y="3532765"/>
            <a:ext cx="752256" cy="129995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65" idx="2"/>
            <a:endCxn id="72" idx="0"/>
          </p:cNvCxnSpPr>
          <p:nvPr/>
        </p:nvCxnSpPr>
        <p:spPr>
          <a:xfrm rot="16200000" flipH="1">
            <a:off x="13308944" y="2125899"/>
            <a:ext cx="752256" cy="411368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66" idx="2"/>
            <a:endCxn id="113" idx="0"/>
          </p:cNvCxnSpPr>
          <p:nvPr/>
        </p:nvCxnSpPr>
        <p:spPr>
          <a:xfrm rot="16200000" flipH="1">
            <a:off x="4073211" y="5890649"/>
            <a:ext cx="1340916" cy="51336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359615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76349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66" idx="2"/>
            <a:endCxn id="111" idx="0"/>
          </p:cNvCxnSpPr>
          <p:nvPr/>
        </p:nvCxnSpPr>
        <p:spPr>
          <a:xfrm rot="5400000">
            <a:off x="3533115" y="5863913"/>
            <a:ext cx="1340916" cy="56683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69" idx="2"/>
            <a:endCxn id="118" idx="0"/>
          </p:cNvCxnSpPr>
          <p:nvPr/>
        </p:nvCxnSpPr>
        <p:spPr>
          <a:xfrm rot="16200000" flipH="1">
            <a:off x="9710501" y="5880821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243275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32346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9" name="꺾인 연결선 118"/>
          <p:cNvCxnSpPr>
            <a:stCxn id="69" idx="2"/>
            <a:endCxn id="117" idx="0"/>
          </p:cNvCxnSpPr>
          <p:nvPr/>
        </p:nvCxnSpPr>
        <p:spPr>
          <a:xfrm rot="5400000">
            <a:off x="9170406" y="5873741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endCxn id="128" idx="0"/>
          </p:cNvCxnSpPr>
          <p:nvPr/>
        </p:nvCxnSpPr>
        <p:spPr>
          <a:xfrm rot="16200000" flipH="1">
            <a:off x="15335862" y="5880823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4868636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일별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5948828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카테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고리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cxnSp>
        <p:nvCxnSpPr>
          <p:cNvPr id="129" name="꺾인 연결선 128"/>
          <p:cNvCxnSpPr>
            <a:endCxn id="127" idx="0"/>
          </p:cNvCxnSpPr>
          <p:nvPr/>
        </p:nvCxnSpPr>
        <p:spPr>
          <a:xfrm rot="5400000">
            <a:off x="14795768" y="5873743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162224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</p:txBody>
      </p:sp>
      <p:cxnSp>
        <p:nvCxnSpPr>
          <p:cNvPr id="175" name="꺾인 연결선 174"/>
          <p:cNvCxnSpPr>
            <a:stCxn id="65" idx="2"/>
            <a:endCxn id="170" idx="0"/>
          </p:cNvCxnSpPr>
          <p:nvPr/>
        </p:nvCxnSpPr>
        <p:spPr>
          <a:xfrm rot="5400000">
            <a:off x="6411111" y="-658246"/>
            <a:ext cx="752256" cy="96819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80943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618133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242682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84" name="직선 연결선 183"/>
          <p:cNvCxnSpPr>
            <a:stCxn id="170" idx="2"/>
            <a:endCxn id="182" idx="0"/>
          </p:cNvCxnSpPr>
          <p:nvPr/>
        </p:nvCxnSpPr>
        <p:spPr>
          <a:xfrm flipH="1">
            <a:off x="1942135" y="5476871"/>
            <a:ext cx="4115" cy="13409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70" idx="2"/>
            <a:endCxn id="183" idx="0"/>
          </p:cNvCxnSpPr>
          <p:nvPr/>
        </p:nvCxnSpPr>
        <p:spPr>
          <a:xfrm rot="16200000" flipH="1">
            <a:off x="1678079" y="5745040"/>
            <a:ext cx="1340919" cy="8045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170" idx="2"/>
            <a:endCxn id="181" idx="0"/>
          </p:cNvCxnSpPr>
          <p:nvPr/>
        </p:nvCxnSpPr>
        <p:spPr>
          <a:xfrm rot="5400000">
            <a:off x="869385" y="5740927"/>
            <a:ext cx="1340919" cy="81281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618063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89331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79802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6" name="꺾인 연결선 195"/>
          <p:cNvCxnSpPr>
            <a:stCxn id="68" idx="2"/>
            <a:endCxn id="194" idx="0"/>
          </p:cNvCxnSpPr>
          <p:nvPr/>
        </p:nvCxnSpPr>
        <p:spPr>
          <a:xfrm rot="16200000" flipH="1">
            <a:off x="7040915" y="5736677"/>
            <a:ext cx="1340921" cy="82130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68" idx="2"/>
            <a:endCxn id="192" idx="0"/>
          </p:cNvCxnSpPr>
          <p:nvPr/>
        </p:nvCxnSpPr>
        <p:spPr>
          <a:xfrm rot="5400000">
            <a:off x="6232220" y="5749289"/>
            <a:ext cx="1340921" cy="7960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1182943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12602078" y="6817787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3372797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207" name="꺾인 연결선 206"/>
          <p:cNvCxnSpPr>
            <a:stCxn id="70" idx="2"/>
            <a:endCxn id="205" idx="0"/>
          </p:cNvCxnSpPr>
          <p:nvPr/>
        </p:nvCxnSpPr>
        <p:spPr>
          <a:xfrm rot="16200000" flipH="1">
            <a:off x="12642030" y="5763024"/>
            <a:ext cx="1340922" cy="7686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70" idx="2"/>
            <a:endCxn id="203" idx="0"/>
          </p:cNvCxnSpPr>
          <p:nvPr/>
        </p:nvCxnSpPr>
        <p:spPr>
          <a:xfrm rot="5400000">
            <a:off x="11870348" y="5759957"/>
            <a:ext cx="1340922" cy="7747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93" idx="0"/>
            <a:endCxn id="68" idx="2"/>
          </p:cNvCxnSpPr>
          <p:nvPr/>
        </p:nvCxnSpPr>
        <p:spPr>
          <a:xfrm flipH="1" flipV="1">
            <a:off x="7300721" y="5476871"/>
            <a:ext cx="12612" cy="134092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stCxn id="204" idx="0"/>
            <a:endCxn id="70" idx="2"/>
          </p:cNvCxnSpPr>
          <p:nvPr/>
        </p:nvCxnSpPr>
        <p:spPr>
          <a:xfrm flipV="1">
            <a:off x="12926080" y="5476871"/>
            <a:ext cx="2104" cy="134091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5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3347B-2140-C036-FE49-FB5411736057}"/>
              </a:ext>
            </a:extLst>
          </p:cNvPr>
          <p:cNvSpPr txBox="1"/>
          <p:nvPr/>
        </p:nvSpPr>
        <p:spPr>
          <a:xfrm>
            <a:off x="5324349" y="693020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관리자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626433A-FF1B-9EE6-AA1F-8FAC5B0B1027}"/>
              </a:ext>
            </a:extLst>
          </p:cNvPr>
          <p:cNvSpPr txBox="1">
            <a:spLocks/>
          </p:cNvSpPr>
          <p:nvPr/>
        </p:nvSpPr>
        <p:spPr>
          <a:xfrm>
            <a:off x="1205778" y="533662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B33019A6-E85A-8778-48AF-B0DEC77B3B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8"/>
          <p:cNvGrpSpPr>
            <a:grpSpLocks/>
          </p:cNvGrpSpPr>
          <p:nvPr/>
        </p:nvGrpSpPr>
        <p:grpSpPr bwMode="auto">
          <a:xfrm>
            <a:off x="2362200" y="1028700"/>
            <a:ext cx="4267200" cy="7270264"/>
            <a:chOff x="683568" y="908719"/>
            <a:chExt cx="3420000" cy="3023144"/>
          </a:xfrm>
        </p:grpSpPr>
        <p:sp>
          <p:nvSpPr>
            <p:cNvPr id="18" name="직사각형 17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김소연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18135" y="2171700"/>
            <a:ext cx="3348038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UML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메인 페이지</a:t>
            </a:r>
            <a:r>
              <a:rPr lang="en-US" altLang="ko-KR" sz="1400" b="1" dirty="0">
                <a:latin typeface="+mn-ea"/>
              </a:rPr>
              <a:t>(header, footer </a:t>
            </a:r>
            <a:r>
              <a:rPr lang="ko-KR" altLang="en-US" sz="1400" b="1" dirty="0">
                <a:latin typeface="+mn-ea"/>
              </a:rPr>
              <a:t>포함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err="1">
                <a:latin typeface="+mn-ea"/>
              </a:rPr>
              <a:t>꼬떼아꼬떼</a:t>
            </a:r>
            <a:r>
              <a:rPr lang="en-US" altLang="ko-KR" sz="1400" dirty="0">
                <a:latin typeface="+mn-ea"/>
              </a:rPr>
              <a:t>, WOOF, </a:t>
            </a:r>
            <a:r>
              <a:rPr lang="ko-KR" altLang="en-US" sz="1400" dirty="0">
                <a:latin typeface="+mn-ea"/>
              </a:rPr>
              <a:t>아르르 등 </a:t>
            </a:r>
            <a:r>
              <a:rPr lang="ko-KR" altLang="en-US" sz="1400" dirty="0" err="1">
                <a:latin typeface="+mn-ea"/>
              </a:rPr>
              <a:t>애견쇼핑몰</a:t>
            </a:r>
            <a:r>
              <a:rPr lang="ko-KR" altLang="en-US" sz="1400" dirty="0">
                <a:latin typeface="+mn-ea"/>
              </a:rPr>
              <a:t> 벤치마킹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사이트 메인 아이콘 자체 제작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회원관리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로그인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로그아웃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회원가입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 </a:t>
            </a:r>
            <a:r>
              <a:rPr lang="ko-KR" altLang="en-US" sz="1400" b="1" dirty="0" err="1">
                <a:latin typeface="+mn-ea"/>
              </a:rPr>
              <a:t>마이페이지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정보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 탈퇴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주문내역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리뷰내역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질문내역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등급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내 쿠폰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아이디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비밀번호 찾기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리뷰게시판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-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댓글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검색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36" name="그룹 8"/>
          <p:cNvGrpSpPr>
            <a:grpSpLocks/>
          </p:cNvGrpSpPr>
          <p:nvPr/>
        </p:nvGrpSpPr>
        <p:grpSpPr bwMode="auto">
          <a:xfrm>
            <a:off x="7170968" y="114300"/>
            <a:ext cx="4267200" cy="9000089"/>
            <a:chOff x="683568" y="908719"/>
            <a:chExt cx="3420000" cy="3023144"/>
          </a:xfrm>
        </p:grpSpPr>
        <p:sp>
          <p:nvSpPr>
            <p:cNvPr id="37" name="직사각형 36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/>
                <a:t>신치윤</a:t>
              </a:r>
              <a:endParaRPr lang="ko-KR" altLang="en-US" sz="14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26903" y="1485900"/>
            <a:ext cx="3348038" cy="78483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리스트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상세보기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옵션 별 메뉴 추가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수정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관리자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</a:t>
            </a:r>
            <a:r>
              <a:rPr lang="ko-KR" altLang="en-US" sz="1400" dirty="0" smtClean="0">
                <a:latin typeface="+mn-ea"/>
              </a:rPr>
              <a:t>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이미지 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옵션 등록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상품 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판매 정지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장바구니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장바구니 중복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상품 옵션 별도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수량 변경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체크한 상품만 선택 삭제 혹은 선택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주문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주문하기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상품상세에서 </a:t>
            </a:r>
            <a:r>
              <a:rPr lang="ko-KR" altLang="en-US" sz="1400" dirty="0" smtClean="0">
                <a:latin typeface="+mn-ea"/>
              </a:rPr>
              <a:t>바로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혹은 장바구니에서 </a:t>
            </a:r>
            <a:r>
              <a:rPr lang="ko-KR" altLang="en-US" sz="1400" dirty="0" smtClean="0">
                <a:latin typeface="+mn-ea"/>
              </a:rPr>
              <a:t>선택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실제 결제 </a:t>
            </a:r>
            <a:r>
              <a:rPr lang="en-US" altLang="ko-KR" sz="1400" dirty="0" smtClean="0">
                <a:latin typeface="+mn-ea"/>
              </a:rPr>
              <a:t>API</a:t>
            </a:r>
            <a:r>
              <a:rPr lang="ko-KR" altLang="en-US" sz="1400" dirty="0" smtClean="0">
                <a:latin typeface="+mn-ea"/>
              </a:rPr>
              <a:t>를 사용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</a:t>
            </a:r>
            <a:r>
              <a:rPr lang="ko-KR" altLang="en-US" sz="1400" dirty="0" smtClean="0">
                <a:latin typeface="+mn-ea"/>
              </a:rPr>
              <a:t>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댓글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 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관리자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예외 처리 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en-US" altLang="ko-KR" sz="1400" dirty="0">
                <a:latin typeface="+mn-ea"/>
              </a:rPr>
              <a:t>400 / 404 / 500 </a:t>
            </a:r>
            <a:r>
              <a:rPr lang="ko-KR" altLang="en-US" sz="1400" dirty="0">
                <a:latin typeface="+mn-ea"/>
              </a:rPr>
              <a:t>에러 예외 페이지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메인페이지</a:t>
            </a:r>
            <a:r>
              <a:rPr lang="ko-KR" altLang="en-US" sz="1400" b="1" dirty="0">
                <a:latin typeface="+mn-ea"/>
              </a:rPr>
              <a:t> 부가 기능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회사 소개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 err="1" smtClean="0">
                <a:latin typeface="+mn-ea"/>
              </a:rPr>
              <a:t>오시는길</a:t>
            </a:r>
            <a:r>
              <a:rPr lang="en-US" altLang="ko-KR" sz="1400" dirty="0" smtClean="0">
                <a:latin typeface="+mn-ea"/>
              </a:rPr>
              <a:t> / </a:t>
            </a:r>
            <a:r>
              <a:rPr lang="ko-KR" altLang="en-US" sz="1400" dirty="0" smtClean="0">
                <a:latin typeface="+mn-ea"/>
              </a:rPr>
              <a:t>매거진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</p:txBody>
      </p:sp>
      <p:grpSp>
        <p:nvGrpSpPr>
          <p:cNvPr id="40" name="그룹 8"/>
          <p:cNvGrpSpPr>
            <a:grpSpLocks/>
          </p:cNvGrpSpPr>
          <p:nvPr/>
        </p:nvGrpSpPr>
        <p:grpSpPr bwMode="auto">
          <a:xfrm>
            <a:off x="11979736" y="1028700"/>
            <a:ext cx="4267200" cy="7270264"/>
            <a:chOff x="683568" y="908719"/>
            <a:chExt cx="3420000" cy="3023144"/>
          </a:xfrm>
        </p:grpSpPr>
        <p:sp>
          <p:nvSpPr>
            <p:cNvPr id="41" name="직사각형 40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유민상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35671" y="2171700"/>
            <a:ext cx="3348038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관리자 모드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관리자 로그인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로그아웃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매출 현황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통계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일별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카테고리별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QNA</a:t>
            </a:r>
            <a:r>
              <a:rPr lang="ko-KR" altLang="en-US" sz="1400" dirty="0">
                <a:latin typeface="+mn-ea"/>
              </a:rPr>
              <a:t>상품문의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FAQ </a:t>
            </a:r>
            <a:r>
              <a:rPr lang="ko-KR" altLang="en-US" sz="1400" dirty="0">
                <a:latin typeface="+mn-ea"/>
              </a:rPr>
              <a:t>관리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작성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 관리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QNA </a:t>
            </a:r>
            <a:r>
              <a:rPr lang="ko-KR" altLang="en-US" sz="1400" b="1" dirty="0">
                <a:latin typeface="+mn-ea"/>
              </a:rPr>
              <a:t>게시판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대</a:t>
            </a:r>
            <a:r>
              <a:rPr lang="en-US" altLang="ko-KR" sz="1400" b="1" dirty="0">
                <a:latin typeface="+mn-ea"/>
              </a:rPr>
              <a:t>1 </a:t>
            </a:r>
            <a:r>
              <a:rPr lang="ko-KR" altLang="en-US" sz="1400" b="1" dirty="0">
                <a:latin typeface="+mn-ea"/>
              </a:rPr>
              <a:t>문의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사용자 측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>
                <a:latin typeface="+mn-ea"/>
              </a:rPr>
              <a:t>작성 및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 가능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FAQ </a:t>
            </a:r>
            <a:r>
              <a:rPr lang="ko-KR" altLang="en-US" sz="1400" b="1" dirty="0" err="1">
                <a:latin typeface="+mn-ea"/>
              </a:rPr>
              <a:t>자주묻는질문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만족할 질문 없으면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2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2755</Words>
  <Application>Microsoft Office PowerPoint</Application>
  <PresentationFormat>사용자 지정</PresentationFormat>
  <Paragraphs>790</Paragraphs>
  <Slides>48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6" baseType="lpstr">
      <vt:lpstr>?? ??</vt:lpstr>
      <vt:lpstr>Apple SD Gothic Neo</vt:lpstr>
      <vt:lpstr>Arial Unicode MS</vt:lpstr>
      <vt:lpstr>DynaPuff Regular</vt:lpstr>
      <vt:lpstr>Lucida Grande</vt:lpstr>
      <vt:lpstr>MS P????</vt:lpstr>
      <vt:lpstr>ONE 모바일고딕 OTF Light</vt:lpstr>
      <vt:lpstr>ONE 모바일고딕 OTF Regular</vt:lpstr>
      <vt:lpstr>ONE 모바일고딕 Title</vt:lpstr>
      <vt:lpstr>S-Core Dream 3 Light</vt:lpstr>
      <vt:lpstr>다음_SemiBold</vt:lpstr>
      <vt:lpstr>맑은 고딕</vt:lpstr>
      <vt:lpstr>한컴 윤고딕 230</vt:lpstr>
      <vt:lpstr>Arial</vt:lpstr>
      <vt:lpstr>Calibri</vt:lpstr>
      <vt:lpstr>Segoe UI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EZEN202</cp:lastModifiedBy>
  <cp:revision>122</cp:revision>
  <dcterms:created xsi:type="dcterms:W3CDTF">2023-04-28T09:42:31Z</dcterms:created>
  <dcterms:modified xsi:type="dcterms:W3CDTF">2023-05-10T09:00:11Z</dcterms:modified>
</cp:coreProperties>
</file>